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29"/>
  </p:notesMasterIdLst>
  <p:sldIdLst>
    <p:sldId id="522" r:id="rId2"/>
    <p:sldId id="521" r:id="rId3"/>
    <p:sldId id="256" r:id="rId4"/>
    <p:sldId id="442" r:id="rId5"/>
    <p:sldId id="499" r:id="rId6"/>
    <p:sldId id="500" r:id="rId7"/>
    <p:sldId id="501" r:id="rId8"/>
    <p:sldId id="477" r:id="rId9"/>
    <p:sldId id="502" r:id="rId10"/>
    <p:sldId id="503" r:id="rId11"/>
    <p:sldId id="504" r:id="rId12"/>
    <p:sldId id="505" r:id="rId13"/>
    <p:sldId id="506" r:id="rId14"/>
    <p:sldId id="507" r:id="rId15"/>
    <p:sldId id="508" r:id="rId16"/>
    <p:sldId id="509" r:id="rId17"/>
    <p:sldId id="510" r:id="rId18"/>
    <p:sldId id="511" r:id="rId19"/>
    <p:sldId id="512" r:id="rId20"/>
    <p:sldId id="513" r:id="rId21"/>
    <p:sldId id="514" r:id="rId22"/>
    <p:sldId id="515" r:id="rId23"/>
    <p:sldId id="518" r:id="rId24"/>
    <p:sldId id="520" r:id="rId25"/>
    <p:sldId id="516" r:id="rId26"/>
    <p:sldId id="517" r:id="rId27"/>
    <p:sldId id="44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76" autoAdjust="0"/>
    <p:restoredTop sz="93446" autoAdjust="0"/>
  </p:normalViewPr>
  <p:slideViewPr>
    <p:cSldViewPr>
      <p:cViewPr varScale="1">
        <p:scale>
          <a:sx n="118" d="100"/>
          <a:sy n="118" d="100"/>
        </p:scale>
        <p:origin x="166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D68A0-B964-4B31-98AA-448C3C660781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FF089-A098-4CEE-A131-56CFB26951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47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537DCD-B0EA-45E7-B6C2-94D84CCF6060}" type="slidenum">
              <a:rPr lang="ru-RU" altLang="ru-RU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2</a:t>
            </a:fld>
            <a:endParaRPr lang="ru-RU" altLang="ru-RU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558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7CE69-21A5-4AEB-8FFB-2CE1E3F34EB2}" type="datetime1">
              <a:rPr lang="ru-RU" smtClean="0"/>
              <a:t>24.06.2026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4D881-9367-45DE-8D3E-16DEB58920FE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1B29-8D31-4196-9DF8-CCAD633B2286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AFE3-AA89-44D6-AC4C-E2DEEACFE5F2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B96C9-A283-48BF-A5A6-E371DF55107B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5CA74-8E56-42FC-89AF-F882BFEBCA08}" type="datetime1">
              <a:rPr lang="ru-RU" smtClean="0"/>
              <a:t>24.06.2026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B505-33AF-438D-B833-AA5800368799}" type="datetime1">
              <a:rPr lang="ru-RU" smtClean="0"/>
              <a:t>24.06.2026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FB9EF-4488-4CC0-9F62-7F97F8DF8D39}" type="datetime1">
              <a:rPr lang="ru-RU" smtClean="0"/>
              <a:t>24.06.2026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7292-A4DC-490C-A378-3A4D1452D0C7}" type="datetime1">
              <a:rPr lang="ru-RU" smtClean="0"/>
              <a:t>24.06.2026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B9D90-E0E3-4FC7-95FE-1A3E74CA5CAF}" type="datetime1">
              <a:rPr lang="ru-RU" smtClean="0"/>
              <a:t>24.06.2026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B876B-12AB-4E10-8515-BC7A1184D97B}" type="datetime1">
              <a:rPr lang="ru-RU" smtClean="0"/>
              <a:t>24.06.2026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3AF07AF-C069-4988-8597-7148391C92C0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59864"/>
            <a:ext cx="7772400" cy="3672408"/>
          </a:xfrm>
        </p:spPr>
        <p:txBody>
          <a:bodyPr/>
          <a:lstStyle/>
          <a:p>
            <a:r>
              <a:rPr lang="ru-RU" sz="2800" dirty="0">
                <a:solidFill>
                  <a:srgbClr val="2F5897"/>
                </a:solidFill>
              </a:rPr>
              <a:t>Порядок расследования, оформления и учета несчастных случаев на производстве</a:t>
            </a:r>
            <a:br>
              <a:rPr lang="ru-RU" sz="2800" dirty="0">
                <a:solidFill>
                  <a:srgbClr val="2F5897"/>
                </a:solidFill>
              </a:rPr>
            </a:br>
            <a:r>
              <a:rPr lang="ru-RU" sz="2800" dirty="0">
                <a:solidFill>
                  <a:srgbClr val="2F5897"/>
                </a:solidFill>
              </a:rPr>
              <a:t/>
            </a:r>
            <a:br>
              <a:rPr lang="ru-RU" sz="2800" dirty="0">
                <a:solidFill>
                  <a:srgbClr val="2F5897"/>
                </a:solidFill>
              </a:rPr>
            </a:br>
            <a:r>
              <a:rPr lang="ru-RU" sz="2800" dirty="0">
                <a:solidFill>
                  <a:srgbClr val="2F5897"/>
                </a:solidFill>
              </a:rPr>
              <a:t>Работа в </a:t>
            </a:r>
            <a:r>
              <a:rPr lang="ru-RU" sz="2800" dirty="0">
                <a:solidFill>
                  <a:srgbClr val="2F5897"/>
                </a:solidFill>
                <a:effectLst/>
              </a:rPr>
              <a:t>АВТОМАТИЗИРОВАННОЙ ИНФОРМАЦИОННОЙ СИСТЕМЕ</a:t>
            </a:r>
            <a:br>
              <a:rPr lang="ru-RU" sz="2800" dirty="0">
                <a:solidFill>
                  <a:srgbClr val="2F5897"/>
                </a:solidFill>
                <a:effectLst/>
              </a:rPr>
            </a:br>
            <a:r>
              <a:rPr lang="ru-RU" sz="2800" dirty="0">
                <a:solidFill>
                  <a:srgbClr val="2F5897"/>
                </a:solidFill>
                <a:effectLst/>
              </a:rPr>
              <a:t>«УЧЕТА НЕСЧАСТНЫХ СЛУЧАЕВ НА ПРОИЗВОДСТВЕ» (АИС УНС)</a:t>
            </a:r>
            <a:r>
              <a:rPr lang="ru-RU" sz="3600" dirty="0">
                <a:solidFill>
                  <a:srgbClr val="2F5897"/>
                </a:solidFill>
              </a:rPr>
              <a:t/>
            </a:r>
            <a:br>
              <a:rPr lang="ru-RU" sz="3600" dirty="0">
                <a:solidFill>
                  <a:srgbClr val="2F5897"/>
                </a:solidFill>
              </a:rPr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5445224"/>
            <a:ext cx="4424536" cy="12192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Первый заместитель начальника Витебского областного управления Департамента государственной инспекции труда Сергей Ануфриев</a:t>
            </a:r>
          </a:p>
          <a:p>
            <a:endParaRPr lang="ru-RU" dirty="0"/>
          </a:p>
        </p:txBody>
      </p:sp>
      <p:pic>
        <p:nvPicPr>
          <p:cNvPr id="4" name="Рисунок 3" descr="Рисунок2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2210"/>
            <a:ext cx="2265122" cy="1440160"/>
          </a:xfrm>
          <a:prstGeom prst="rect">
            <a:avLst/>
          </a:prstGeom>
        </p:spPr>
      </p:pic>
      <p:pic>
        <p:nvPicPr>
          <p:cNvPr id="5" name="Picture 3" descr="C:\Users\osipkov\Desktop\Герб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42231"/>
            <a:ext cx="1174826" cy="108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34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51" y="769284"/>
            <a:ext cx="8817178" cy="517886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Документы </a:t>
            </a:r>
            <a:r>
              <a:rPr lang="ru-RU" sz="1800" b="1" dirty="0">
                <a:solidFill>
                  <a:schemeClr val="tx1"/>
                </a:solidFill>
              </a:rPr>
              <a:t>расследования </a:t>
            </a:r>
            <a:r>
              <a:rPr lang="ru-RU" sz="1800" dirty="0"/>
              <a:t>несчастного случая, представленные страхователем </a:t>
            </a:r>
            <a:r>
              <a:rPr lang="ru-RU" sz="1800" dirty="0" smtClean="0"/>
              <a:t>изучаются </a:t>
            </a:r>
            <a:r>
              <a:rPr lang="ru-RU" sz="1800" u="sng" dirty="0" smtClean="0"/>
              <a:t>территориальным</a:t>
            </a:r>
            <a:r>
              <a:rPr lang="ru-RU" sz="1800" dirty="0" smtClean="0"/>
              <a:t> </a:t>
            </a:r>
            <a:r>
              <a:rPr lang="ru-RU" sz="1800" dirty="0"/>
              <a:t>подразделением</a:t>
            </a:r>
            <a:r>
              <a:rPr lang="ru-RU" sz="1800" u="sng" dirty="0" smtClean="0"/>
              <a:t> Департамента</a:t>
            </a:r>
            <a:r>
              <a:rPr lang="ru-RU" sz="1800" dirty="0" smtClean="0"/>
              <a:t>  (Срок - </a:t>
            </a:r>
            <a:r>
              <a:rPr lang="ru-RU" sz="1800" b="1" dirty="0" smtClean="0">
                <a:solidFill>
                  <a:srgbClr val="FF0000"/>
                </a:solidFill>
              </a:rPr>
              <a:t>не</a:t>
            </a:r>
            <a:r>
              <a:rPr lang="ru-RU" sz="1800" b="1" dirty="0">
                <a:solidFill>
                  <a:srgbClr val="FF0000"/>
                </a:solidFill>
              </a:rPr>
              <a:t> более пяти </a:t>
            </a:r>
            <a:r>
              <a:rPr lang="ru-RU" sz="1800" dirty="0"/>
              <a:t>рабочих дней, следующих за днем их представления</a:t>
            </a:r>
            <a:r>
              <a:rPr lang="ru-RU" sz="1800" dirty="0" smtClean="0"/>
              <a:t>).</a:t>
            </a:r>
          </a:p>
          <a:p>
            <a:pPr marL="0" indent="0" algn="just"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!!!</a:t>
            </a:r>
            <a:r>
              <a:rPr lang="ru-RU" sz="1800" dirty="0" smtClean="0"/>
              <a:t> </a:t>
            </a:r>
            <a:r>
              <a:rPr lang="ru-RU" sz="1800" dirty="0" smtClean="0">
                <a:solidFill>
                  <a:srgbClr val="FF0000"/>
                </a:solidFill>
              </a:rPr>
              <a:t>В </a:t>
            </a:r>
            <a:r>
              <a:rPr lang="ru-RU" sz="1800" dirty="0">
                <a:solidFill>
                  <a:srgbClr val="FF0000"/>
                </a:solidFill>
              </a:rPr>
              <a:t>случае установления нарушения</a:t>
            </a:r>
            <a:r>
              <a:rPr lang="ru-RU" sz="1800" dirty="0"/>
              <a:t> Правил расследования и учета несчастных случаев на производстве и профессиональных заболеваний и иных актов </a:t>
            </a:r>
            <a:r>
              <a:rPr lang="ru-RU" sz="1800" dirty="0" smtClean="0"/>
              <a:t>законодательства </a:t>
            </a:r>
          </a:p>
          <a:p>
            <a:pPr algn="just">
              <a:buFontTx/>
              <a:buChar char="-"/>
            </a:pPr>
            <a:r>
              <a:rPr lang="ru-RU" sz="1800" dirty="0" smtClean="0"/>
              <a:t>территориальным </a:t>
            </a:r>
            <a:r>
              <a:rPr lang="ru-RU" sz="1800" dirty="0"/>
              <a:t>подразделением Департамента </a:t>
            </a:r>
            <a:r>
              <a:rPr lang="ru-RU" sz="1800" dirty="0">
                <a:solidFill>
                  <a:srgbClr val="FF0000"/>
                </a:solidFill>
              </a:rPr>
              <a:t>выносится</a:t>
            </a:r>
            <a:r>
              <a:rPr lang="ru-RU" sz="1800" dirty="0"/>
              <a:t> обязательное для исполнения страхователем </a:t>
            </a:r>
            <a:r>
              <a:rPr lang="ru-RU" sz="1800" dirty="0">
                <a:solidFill>
                  <a:srgbClr val="FF0000"/>
                </a:solidFill>
              </a:rPr>
              <a:t>требование</a:t>
            </a:r>
            <a:r>
              <a:rPr lang="ru-RU" sz="1800" dirty="0"/>
              <a:t> об устранении </a:t>
            </a:r>
            <a:r>
              <a:rPr lang="ru-RU" sz="1800" dirty="0" smtClean="0"/>
              <a:t>нарушений (</a:t>
            </a:r>
            <a:r>
              <a:rPr lang="ru-RU" sz="1800" dirty="0" smtClean="0">
                <a:solidFill>
                  <a:srgbClr val="FF0000"/>
                </a:solidFill>
              </a:rPr>
              <a:t>Кем? - </a:t>
            </a:r>
            <a:r>
              <a:rPr lang="ru-RU" sz="1800" b="1" i="1" dirty="0" smtClean="0"/>
              <a:t>начальниками </a:t>
            </a:r>
            <a:r>
              <a:rPr lang="ru-RU" sz="1800" b="1" i="1" dirty="0"/>
              <a:t>территориальных подразделений Департамента (лицами, исполняющими их обязанности</a:t>
            </a:r>
            <a:r>
              <a:rPr lang="ru-RU" sz="1800" b="1" i="1" dirty="0" smtClean="0"/>
              <a:t>)</a:t>
            </a:r>
            <a:r>
              <a:rPr lang="ru-RU" sz="1800" i="1" dirty="0" smtClean="0"/>
              <a:t>)</a:t>
            </a:r>
            <a:r>
              <a:rPr lang="ru-RU" sz="1800" dirty="0" smtClean="0"/>
              <a:t>;</a:t>
            </a:r>
          </a:p>
          <a:p>
            <a:pPr marL="0" indent="0">
              <a:buNone/>
            </a:pPr>
            <a:r>
              <a:rPr lang="ru-RU" sz="1800" b="1" u="sng" dirty="0" smtClean="0">
                <a:solidFill>
                  <a:srgbClr val="FF0000"/>
                </a:solidFill>
              </a:rPr>
              <a:t>Требование должно </a:t>
            </a:r>
            <a:r>
              <a:rPr lang="ru-RU" sz="1800" b="1" u="sng" dirty="0">
                <a:solidFill>
                  <a:srgbClr val="FF0000"/>
                </a:solidFill>
              </a:rPr>
              <a:t>содержать </a:t>
            </a:r>
            <a:r>
              <a:rPr lang="ru-RU" sz="1800" dirty="0"/>
              <a:t>указание на:</a:t>
            </a:r>
          </a:p>
          <a:p>
            <a:r>
              <a:rPr lang="ru-RU" sz="1800" b="1" i="1" dirty="0">
                <a:solidFill>
                  <a:srgbClr val="0070C0"/>
                </a:solidFill>
              </a:rPr>
              <a:t>установленные нарушения</a:t>
            </a:r>
            <a:r>
              <a:rPr lang="ru-RU" sz="1800" dirty="0"/>
              <a:t>;</a:t>
            </a:r>
          </a:p>
          <a:p>
            <a:r>
              <a:rPr lang="ru-RU" sz="1800" b="1" i="1" dirty="0">
                <a:solidFill>
                  <a:srgbClr val="0070C0"/>
                </a:solidFill>
              </a:rPr>
              <a:t>срок</a:t>
            </a:r>
            <a:r>
              <a:rPr lang="ru-RU" sz="1800" dirty="0"/>
              <a:t>, в течение которого должны быть устранены нарушения;</a:t>
            </a:r>
          </a:p>
          <a:p>
            <a:r>
              <a:rPr lang="ru-RU" sz="1800" b="1" i="1" dirty="0">
                <a:solidFill>
                  <a:srgbClr val="0070C0"/>
                </a:solidFill>
              </a:rPr>
              <a:t>срок информирования </a:t>
            </a:r>
            <a:r>
              <a:rPr lang="ru-RU" sz="1800" dirty="0"/>
              <a:t>территориального подразделения Департамента, вынесшего требование </a:t>
            </a:r>
            <a:r>
              <a:rPr lang="ru-RU" sz="1800" b="1" i="1" dirty="0">
                <a:solidFill>
                  <a:srgbClr val="0070C0"/>
                </a:solidFill>
              </a:rPr>
              <a:t>об устранении нарушений</a:t>
            </a:r>
            <a:r>
              <a:rPr lang="ru-RU" sz="1800" dirty="0" smtClean="0"/>
              <a:t>.</a:t>
            </a:r>
            <a:r>
              <a:rPr lang="ru-RU" sz="1800" dirty="0"/>
              <a:t> </a:t>
            </a:r>
            <a:endParaRPr lang="en-US" sz="1800" dirty="0">
              <a:latin typeface="Algerian" panose="04020705040A02060702" pitchFamily="82" charset="0"/>
              <a:ea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4150" y="19183"/>
            <a:ext cx="8922345" cy="6904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300" dirty="0" smtClean="0"/>
              <a:t>Изучение документов расследования несчастного случая, выдача требования и его содержание</a:t>
            </a:r>
            <a:endParaRPr lang="ru-RU" sz="23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6007819"/>
            <a:ext cx="49593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Century Gothic" pitchFamily="34" charset="0"/>
              </a:rPr>
              <a:t>П.3, П.5, П.6.</a:t>
            </a:r>
            <a:r>
              <a:rPr lang="ru-RU" sz="1200" dirty="0" smtClean="0"/>
              <a:t> </a:t>
            </a:r>
            <a:r>
              <a:rPr lang="ru-RU" sz="1200" dirty="0">
                <a:latin typeface="Century Gothic" pitchFamily="34" charset="0"/>
              </a:rPr>
              <a:t>Инструкции о порядке осуществления надзора за правильным и своевременным расследованием</a:t>
            </a:r>
          </a:p>
          <a:p>
            <a:r>
              <a:rPr lang="ru-RU" sz="1200" dirty="0">
                <a:latin typeface="Century Gothic" pitchFamily="34" charset="0"/>
              </a:rPr>
              <a:t>утв. Постановлением Минтруда и социальной защиты  РБ от </a:t>
            </a:r>
            <a:r>
              <a:rPr lang="ru-RU" sz="1200" dirty="0" smtClean="0">
                <a:latin typeface="Century Gothic" pitchFamily="34" charset="0"/>
              </a:rPr>
              <a:t>03.11.2025 №128</a:t>
            </a:r>
            <a:endParaRPr lang="ru-RU" sz="1200" dirty="0">
              <a:latin typeface="Century Gothic" pitchFamily="34" charset="0"/>
            </a:endParaRPr>
          </a:p>
        </p:txBody>
      </p:sp>
      <p:pic>
        <p:nvPicPr>
          <p:cNvPr id="1026" name="Picture 2" descr="Пнг Значок документы 29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077072"/>
            <a:ext cx="1008112" cy="128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58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51" y="260648"/>
            <a:ext cx="8817178" cy="576635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Требование:</a:t>
            </a:r>
          </a:p>
          <a:p>
            <a:pPr marL="0" indent="0" algn="just">
              <a:buNone/>
            </a:pPr>
            <a:r>
              <a:rPr lang="ru-RU" sz="1800" b="1" i="1" dirty="0">
                <a:solidFill>
                  <a:srgbClr val="0070C0"/>
                </a:solidFill>
              </a:rPr>
              <a:t>- </a:t>
            </a:r>
            <a:r>
              <a:rPr lang="ru-RU" sz="1800" dirty="0" smtClean="0"/>
              <a:t> </a:t>
            </a:r>
            <a:r>
              <a:rPr lang="ru-RU" sz="1800" b="1" i="1" dirty="0">
                <a:solidFill>
                  <a:srgbClr val="0070C0"/>
                </a:solidFill>
              </a:rPr>
              <a:t>составляется </a:t>
            </a:r>
            <a:r>
              <a:rPr lang="ru-RU" sz="1800" dirty="0">
                <a:solidFill>
                  <a:srgbClr val="FF0000"/>
                </a:solidFill>
              </a:rPr>
              <a:t>в двух </a:t>
            </a:r>
            <a:r>
              <a:rPr lang="ru-RU" sz="1800" dirty="0" smtClean="0"/>
              <a:t>экземплярах </a:t>
            </a:r>
          </a:p>
          <a:p>
            <a:pPr algn="just">
              <a:buFontTx/>
              <a:buChar char="-"/>
            </a:pPr>
            <a:r>
              <a:rPr lang="ru-RU" sz="1800" b="1" i="1" dirty="0">
                <a:solidFill>
                  <a:srgbClr val="0070C0"/>
                </a:solidFill>
              </a:rPr>
              <a:t>вручается</a:t>
            </a:r>
            <a:r>
              <a:rPr lang="ru-RU" sz="1800" dirty="0" smtClean="0"/>
              <a:t> </a:t>
            </a:r>
            <a:r>
              <a:rPr lang="ru-RU" sz="1800" dirty="0"/>
              <a:t>под роспись страхователю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dirty="0" smtClean="0"/>
              <a:t>(</a:t>
            </a:r>
            <a:r>
              <a:rPr lang="ru-RU" sz="1800" dirty="0"/>
              <a:t>его уполномоченному должностному лицу) </a:t>
            </a:r>
            <a:endParaRPr lang="ru-RU" sz="1800" dirty="0" smtClean="0"/>
          </a:p>
          <a:p>
            <a:pPr algn="just">
              <a:buFontTx/>
              <a:buChar char="-"/>
            </a:pPr>
            <a:r>
              <a:rPr lang="ru-RU" sz="1800" b="1" i="1" dirty="0">
                <a:solidFill>
                  <a:srgbClr val="0070C0"/>
                </a:solidFill>
              </a:rPr>
              <a:t>или направляется </a:t>
            </a:r>
            <a:r>
              <a:rPr lang="ru-RU" sz="1800" dirty="0"/>
              <a:t>по последнему известному территориальному подразделению Департамента месту нахождения (месту жительства) страхователя или его уполномоченного должностного лица </a:t>
            </a:r>
            <a:r>
              <a:rPr lang="ru-RU" sz="1800" b="1" i="1" dirty="0">
                <a:solidFill>
                  <a:srgbClr val="0070C0"/>
                </a:solidFill>
              </a:rPr>
              <a:t>заказным письмом</a:t>
            </a:r>
            <a:r>
              <a:rPr lang="ru-RU" sz="1800" dirty="0"/>
              <a:t> с уведомлением о получении </a:t>
            </a:r>
            <a:r>
              <a:rPr lang="ru-RU" sz="1800" dirty="0" smtClean="0"/>
              <a:t>(либо </a:t>
            </a:r>
            <a:r>
              <a:rPr lang="ru-RU" sz="1800" dirty="0"/>
              <a:t>в </a:t>
            </a:r>
            <a:r>
              <a:rPr lang="ru-RU" sz="1800" b="1" i="1" dirty="0">
                <a:solidFill>
                  <a:srgbClr val="0070C0"/>
                </a:solidFill>
              </a:rPr>
              <a:t>виде электронного документа </a:t>
            </a:r>
            <a:r>
              <a:rPr lang="ru-RU" sz="1800" dirty="0"/>
              <a:t>посредством </a:t>
            </a:r>
            <a:r>
              <a:rPr lang="ru-RU" sz="1800" dirty="0" smtClean="0"/>
              <a:t>СМДО госорганов РБ). </a:t>
            </a:r>
          </a:p>
          <a:p>
            <a:pPr marL="0" indent="0" algn="just">
              <a:buNone/>
            </a:pP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отсылке заказным письмом с уведомлением о получении (письмо считается полученным страхователем по истечении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 рабочих дней </a:t>
            </a: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 дня направления). </a:t>
            </a:r>
          </a:p>
          <a:p>
            <a:pPr marL="0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Второй экземпляр </a:t>
            </a:r>
            <a:r>
              <a:rPr lang="ru-RU" sz="1800" dirty="0" smtClean="0"/>
              <a:t>остается в территориальном </a:t>
            </a:r>
          </a:p>
          <a:p>
            <a:pPr marL="0" indent="0" algn="just">
              <a:buNone/>
            </a:pPr>
            <a:r>
              <a:rPr lang="ru-RU" sz="1800" dirty="0" smtClean="0"/>
              <a:t>подразделении </a:t>
            </a:r>
            <a:r>
              <a:rPr lang="ru-RU" sz="1800" dirty="0"/>
              <a:t>Департамента для </a:t>
            </a:r>
            <a:r>
              <a:rPr lang="ru-RU" sz="1800" dirty="0" smtClean="0"/>
              <a:t> </a:t>
            </a:r>
            <a:r>
              <a:rPr lang="ru-RU" sz="1800" dirty="0"/>
              <a:t>контроля</a:t>
            </a:r>
            <a:r>
              <a:rPr lang="ru-RU" sz="1800" dirty="0" smtClean="0"/>
              <a:t>.</a:t>
            </a:r>
          </a:p>
          <a:p>
            <a:pPr marL="0" indent="0" algn="just">
              <a:buNone/>
            </a:pPr>
            <a:r>
              <a:rPr lang="ru-RU" sz="1800" b="1" i="1" dirty="0">
                <a:solidFill>
                  <a:srgbClr val="0070C0"/>
                </a:solidFill>
              </a:rPr>
              <a:t>Исполнение:</a:t>
            </a:r>
            <a:r>
              <a:rPr lang="ru-RU" sz="1800" dirty="0" smtClean="0"/>
              <a:t> Страхователь </a:t>
            </a:r>
            <a:r>
              <a:rPr lang="ru-RU" sz="1800" dirty="0">
                <a:solidFill>
                  <a:srgbClr val="FF0000"/>
                </a:solidFill>
              </a:rPr>
              <a:t>в срок, установленный </a:t>
            </a:r>
            <a:r>
              <a:rPr lang="ru-RU" sz="1800" dirty="0"/>
              <a:t>в требовании,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dirty="0" smtClean="0"/>
              <a:t>письменно (в форме эл. документа по </a:t>
            </a:r>
            <a:r>
              <a:rPr lang="ru-RU" sz="1800" dirty="0"/>
              <a:t>СМДО информирует территориальное подразделение Департамента </a:t>
            </a:r>
            <a:r>
              <a:rPr lang="ru-RU" sz="1800" dirty="0" smtClean="0">
                <a:solidFill>
                  <a:srgbClr val="FF0000"/>
                </a:solidFill>
              </a:rPr>
              <a:t>по каждому пункту</a:t>
            </a:r>
            <a:r>
              <a:rPr lang="ru-RU" sz="1800" dirty="0" smtClean="0"/>
              <a:t> </a:t>
            </a:r>
            <a:r>
              <a:rPr lang="ru-RU" sz="1800" dirty="0"/>
              <a:t>требования </a:t>
            </a:r>
            <a:r>
              <a:rPr lang="ru-RU" sz="1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</a:t>
            </a:r>
            <a:r>
              <a:rPr lang="ru-RU" sz="1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приложением подтверждающих </a:t>
            </a:r>
            <a:r>
              <a:rPr lang="ru-RU" sz="1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</a:t>
            </a:r>
            <a:r>
              <a:rPr lang="ru-RU" sz="1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800" b="1" i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4151" y="19183"/>
            <a:ext cx="8915698" cy="3854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300" dirty="0" smtClean="0"/>
              <a:t>Выдача требования и его исполнение</a:t>
            </a:r>
            <a:endParaRPr lang="ru-RU" sz="23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0736" y="6178485"/>
            <a:ext cx="61140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Century Gothic" pitchFamily="34" charset="0"/>
              </a:rPr>
              <a:t>П.3, П.5, П.6, П.9, П.10</a:t>
            </a:r>
            <a:r>
              <a:rPr lang="ru-RU" sz="1200" dirty="0" smtClean="0"/>
              <a:t> </a:t>
            </a:r>
            <a:r>
              <a:rPr lang="ru-RU" sz="1200" dirty="0">
                <a:latin typeface="Century Gothic" pitchFamily="34" charset="0"/>
              </a:rPr>
              <a:t>Инструкции о порядке осуществления надзора за правильным и своевременным расследованием</a:t>
            </a:r>
          </a:p>
          <a:p>
            <a:r>
              <a:rPr lang="ru-RU" sz="1200" dirty="0">
                <a:latin typeface="Century Gothic" pitchFamily="34" charset="0"/>
              </a:rPr>
              <a:t>утв. Постановлением Минтруда и социальной защиты  </a:t>
            </a:r>
            <a:r>
              <a:rPr lang="ru-RU" sz="1200" dirty="0" smtClean="0">
                <a:latin typeface="Century Gothic" pitchFamily="34" charset="0"/>
              </a:rPr>
              <a:t>РБ от 03.11.2025 №128</a:t>
            </a:r>
            <a:endParaRPr lang="ru-RU" sz="1200" dirty="0">
              <a:latin typeface="Century Gothic" pitchFamily="34" charset="0"/>
            </a:endParaRPr>
          </a:p>
        </p:txBody>
      </p:sp>
      <p:pic>
        <p:nvPicPr>
          <p:cNvPr id="1026" name="Picture 2" descr="Пнг Значок документы 29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737" y="3284984"/>
            <a:ext cx="1008112" cy="128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Бесплатные иконки для скачивания или редактирования онлайн | PNG и SVG |  Freep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707" y="391554"/>
            <a:ext cx="948030" cy="94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Иконки, логотипы, символы 手写 — Скачать в PNG и SVG бесплатн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115" y="391554"/>
            <a:ext cx="948030" cy="94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3217" y="404664"/>
            <a:ext cx="906632" cy="94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0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534070"/>
            <a:ext cx="8817178" cy="576635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u="sng" dirty="0" smtClean="0">
                <a:solidFill>
                  <a:schemeClr val="tx1"/>
                </a:solidFill>
              </a:rPr>
              <a:t>Продление </a:t>
            </a:r>
            <a:r>
              <a:rPr lang="ru-RU" b="1" dirty="0" smtClean="0">
                <a:solidFill>
                  <a:schemeClr val="tx1"/>
                </a:solidFill>
              </a:rPr>
              <a:t> срока исполнения:</a:t>
            </a:r>
          </a:p>
          <a:p>
            <a:pPr marL="0" indent="0" algn="just">
              <a:buNone/>
            </a:pPr>
            <a:r>
              <a:rPr lang="ru-RU" dirty="0" smtClean="0"/>
              <a:t>- по </a:t>
            </a:r>
            <a:r>
              <a:rPr lang="ru-RU" dirty="0"/>
              <a:t>заявлению </a:t>
            </a:r>
            <a:r>
              <a:rPr lang="ru-RU" dirty="0" smtClean="0"/>
              <a:t>страхователя - </a:t>
            </a:r>
            <a:r>
              <a:rPr lang="ru-RU" dirty="0">
                <a:solidFill>
                  <a:srgbClr val="FF0000"/>
                </a:solidFill>
              </a:rPr>
              <a:t>не позднее трех </a:t>
            </a:r>
            <a:r>
              <a:rPr lang="ru-RU" dirty="0"/>
              <a:t>рабочих дней до дня истечения срока </a:t>
            </a:r>
            <a:r>
              <a:rPr lang="ru-RU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указанием причин)</a:t>
            </a:r>
            <a:r>
              <a:rPr lang="ru-RU" dirty="0"/>
              <a:t>.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dirty="0" smtClean="0"/>
              <a:t>Срок </a:t>
            </a:r>
            <a:r>
              <a:rPr lang="ru-RU" dirty="0"/>
              <a:t>устранения нарушений может быть перенесен </a:t>
            </a:r>
            <a:r>
              <a:rPr lang="ru-RU" u="sng" dirty="0">
                <a:solidFill>
                  <a:srgbClr val="FF0000"/>
                </a:solidFill>
              </a:rPr>
              <a:t>только один раз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- </a:t>
            </a:r>
            <a:r>
              <a:rPr lang="ru-RU" u="sng" dirty="0" smtClean="0">
                <a:solidFill>
                  <a:srgbClr val="FF0000"/>
                </a:solidFill>
              </a:rPr>
              <a:t>Решение</a:t>
            </a:r>
            <a:r>
              <a:rPr lang="ru-RU" dirty="0" smtClean="0"/>
              <a:t> </a:t>
            </a:r>
            <a:r>
              <a:rPr lang="ru-RU" dirty="0"/>
              <a:t>о переносе срока или об отказе в переносе </a:t>
            </a:r>
            <a:r>
              <a:rPr lang="ru-RU" dirty="0" smtClean="0"/>
              <a:t>срока </a:t>
            </a:r>
            <a:r>
              <a:rPr lang="ru-RU" dirty="0"/>
              <a:t>принимается </a:t>
            </a:r>
            <a:r>
              <a:rPr lang="ru-RU" dirty="0">
                <a:solidFill>
                  <a:srgbClr val="FF0000"/>
                </a:solidFill>
              </a:rPr>
              <a:t>не позднее двух рабочих дней </a:t>
            </a:r>
            <a:r>
              <a:rPr lang="ru-RU" dirty="0"/>
              <a:t>со дня поступления заявления страхователя.</a:t>
            </a:r>
          </a:p>
          <a:p>
            <a:pPr marL="0" indent="0" algn="just">
              <a:buNone/>
            </a:pPr>
            <a:r>
              <a:rPr lang="ru-RU" dirty="0" smtClean="0"/>
              <a:t>- Информация </a:t>
            </a:r>
            <a:r>
              <a:rPr lang="ru-RU" dirty="0">
                <a:solidFill>
                  <a:srgbClr val="FF0000"/>
                </a:solidFill>
              </a:rPr>
              <a:t>о принятом решении </a:t>
            </a:r>
            <a:r>
              <a:rPr lang="ru-RU" dirty="0"/>
              <a:t>не позднее </a:t>
            </a:r>
            <a:r>
              <a:rPr lang="ru-RU" dirty="0">
                <a:solidFill>
                  <a:srgbClr val="FF0000"/>
                </a:solidFill>
              </a:rPr>
              <a:t>одного рабочего дня </a:t>
            </a:r>
            <a:r>
              <a:rPr lang="ru-RU" dirty="0"/>
              <a:t>после его принятия направляется страхователю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0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Перенос срока исполнения требования и его обжалование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0736" y="6178485"/>
            <a:ext cx="61140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Century Gothic" pitchFamily="34" charset="0"/>
              </a:rPr>
              <a:t> П.10</a:t>
            </a:r>
            <a:r>
              <a:rPr lang="ru-RU" sz="1200" dirty="0" smtClean="0"/>
              <a:t> </a:t>
            </a:r>
            <a:r>
              <a:rPr lang="ru-RU" sz="1200" dirty="0">
                <a:latin typeface="Century Gothic" pitchFamily="34" charset="0"/>
              </a:rPr>
              <a:t>Инструкции о порядке осуществления надзора за правильным и своевременным расследованием</a:t>
            </a:r>
          </a:p>
          <a:p>
            <a:r>
              <a:rPr lang="ru-RU" sz="1200" dirty="0">
                <a:latin typeface="Century Gothic" pitchFamily="34" charset="0"/>
              </a:rPr>
              <a:t>утв. Постановлением Минтруда и социальной защиты  </a:t>
            </a:r>
            <a:r>
              <a:rPr lang="ru-RU" sz="1200" dirty="0" smtClean="0">
                <a:latin typeface="Century Gothic" pitchFamily="34" charset="0"/>
              </a:rPr>
              <a:t>РБ от 03.11.2025 №128</a:t>
            </a:r>
            <a:endParaRPr lang="ru-RU" sz="12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89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603786"/>
            <a:ext cx="8817178" cy="527119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u="sng" dirty="0" smtClean="0">
                <a:solidFill>
                  <a:schemeClr val="tx1"/>
                </a:solidFill>
              </a:rPr>
              <a:t>Обжалование</a:t>
            </a:r>
            <a:r>
              <a:rPr lang="ru-RU" b="1" dirty="0" smtClean="0">
                <a:solidFill>
                  <a:schemeClr val="tx1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ru-RU" sz="1800" dirty="0" smtClean="0"/>
              <a:t>- Требование </a:t>
            </a:r>
            <a:r>
              <a:rPr lang="ru-RU" sz="1800" dirty="0" err="1" smtClean="0"/>
              <a:t>м.б</a:t>
            </a:r>
            <a:r>
              <a:rPr lang="ru-RU" sz="1800" dirty="0" smtClean="0"/>
              <a:t>. обжаловано </a:t>
            </a:r>
            <a:r>
              <a:rPr lang="ru-RU" sz="1800" dirty="0"/>
              <a:t>страхователем </a:t>
            </a:r>
            <a:r>
              <a:rPr lang="ru-RU" sz="1800" dirty="0" smtClean="0"/>
              <a:t>по подчиненности (начальнику обл. управления </a:t>
            </a:r>
            <a:r>
              <a:rPr lang="ru-RU" sz="1800" dirty="0"/>
              <a:t>Департамента, директору Департамента (лицам, исполняющим их обязанности) (далее - вышестоящее должностное лицо Департамента) или в суд.</a:t>
            </a:r>
          </a:p>
          <a:p>
            <a:pPr algn="just">
              <a:buFontTx/>
              <a:buChar char="-"/>
            </a:pPr>
            <a:r>
              <a:rPr lang="ru-RU" sz="1800" dirty="0" smtClean="0"/>
              <a:t>Жалоба </a:t>
            </a:r>
            <a:r>
              <a:rPr lang="ru-RU" sz="1800" dirty="0"/>
              <a:t>на требование </a:t>
            </a:r>
            <a:r>
              <a:rPr lang="ru-RU" sz="1800" dirty="0" smtClean="0"/>
              <a:t>подается вышестоящему </a:t>
            </a:r>
            <a:r>
              <a:rPr lang="ru-RU" sz="1800" dirty="0"/>
              <a:t>должностному лицу Департамента </a:t>
            </a:r>
            <a:r>
              <a:rPr lang="ru-RU" sz="1800" u="sng" dirty="0">
                <a:solidFill>
                  <a:srgbClr val="FF0000"/>
                </a:solidFill>
              </a:rPr>
              <a:t>в течение пяти рабочих дней</a:t>
            </a:r>
            <a:r>
              <a:rPr lang="ru-RU" sz="1800" dirty="0"/>
              <a:t> со дня его </a:t>
            </a:r>
            <a:r>
              <a:rPr lang="ru-RU" sz="1800" dirty="0" smtClean="0"/>
              <a:t>вынесения.</a:t>
            </a:r>
          </a:p>
          <a:p>
            <a:pPr marL="0" indent="0" algn="just"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!!! </a:t>
            </a:r>
            <a:r>
              <a:rPr lang="ru-RU" sz="1800" dirty="0" smtClean="0"/>
              <a:t>Пропуск </a:t>
            </a:r>
            <a:r>
              <a:rPr lang="ru-RU" sz="1800" dirty="0"/>
              <a:t>срока подачи жалобы является основанием для отказа в ее рассмотрении. </a:t>
            </a:r>
            <a:endParaRPr lang="ru-RU" sz="1800" dirty="0" smtClean="0"/>
          </a:p>
          <a:p>
            <a:pPr marL="0" indent="0">
              <a:buNone/>
            </a:pPr>
            <a:r>
              <a:rPr lang="ru-RU" b="1" u="sng" dirty="0">
                <a:solidFill>
                  <a:schemeClr val="tx1"/>
                </a:solidFill>
              </a:rPr>
              <a:t>Жалоба </a:t>
            </a:r>
            <a:r>
              <a:rPr lang="ru-RU" b="1" u="sng" dirty="0" smtClean="0">
                <a:solidFill>
                  <a:schemeClr val="tx1"/>
                </a:solidFill>
              </a:rPr>
              <a:t>рассматривается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sz="1800" u="sng" dirty="0" smtClean="0">
                <a:solidFill>
                  <a:srgbClr val="FF0000"/>
                </a:solidFill>
              </a:rPr>
              <a:t>в</a:t>
            </a:r>
            <a:r>
              <a:rPr lang="ru-RU" sz="1800" u="sng" dirty="0">
                <a:solidFill>
                  <a:srgbClr val="FF0000"/>
                </a:solidFill>
              </a:rPr>
              <a:t> течение десяти рабочих дней со дня ее получения</a:t>
            </a:r>
            <a:r>
              <a:rPr lang="ru-RU" sz="1800" dirty="0"/>
              <a:t>.</a:t>
            </a:r>
          </a:p>
          <a:p>
            <a:pPr marL="0" indent="0" algn="just">
              <a:buNone/>
            </a:pPr>
            <a:r>
              <a:rPr lang="ru-RU" sz="1800" dirty="0" smtClean="0"/>
              <a:t>По </a:t>
            </a:r>
            <a:r>
              <a:rPr lang="ru-RU" sz="1800" dirty="0"/>
              <a:t>итогам рассмотрения жалобы на требование вышестоящее должностное лицо Департамента вправе:</a:t>
            </a:r>
          </a:p>
          <a:p>
            <a:pPr algn="just"/>
            <a:r>
              <a:rPr lang="ru-RU" sz="1800" dirty="0">
                <a:solidFill>
                  <a:srgbClr val="FF0000"/>
                </a:solidFill>
              </a:rPr>
              <a:t>оставить требование без изменения</a:t>
            </a:r>
            <a:r>
              <a:rPr lang="ru-RU" sz="1800" dirty="0"/>
              <a:t>, а жалобу - </a:t>
            </a:r>
            <a:r>
              <a:rPr lang="ru-RU" sz="1800" dirty="0">
                <a:solidFill>
                  <a:srgbClr val="FF0000"/>
                </a:solidFill>
              </a:rPr>
              <a:t>без удовлетворения</a:t>
            </a:r>
            <a:r>
              <a:rPr lang="ru-RU" sz="1800" dirty="0"/>
              <a:t>;</a:t>
            </a:r>
          </a:p>
          <a:p>
            <a:pPr algn="just"/>
            <a:r>
              <a:rPr lang="ru-RU" sz="1800" dirty="0">
                <a:solidFill>
                  <a:srgbClr val="FF0000"/>
                </a:solidFill>
              </a:rPr>
              <a:t>отменить</a:t>
            </a:r>
            <a:r>
              <a:rPr lang="ru-RU" sz="1800" dirty="0"/>
              <a:t> требование </a:t>
            </a:r>
            <a:r>
              <a:rPr lang="ru-RU" sz="1800" dirty="0">
                <a:solidFill>
                  <a:srgbClr val="FF0000"/>
                </a:solidFill>
              </a:rPr>
              <a:t>полностью</a:t>
            </a:r>
            <a:r>
              <a:rPr lang="ru-RU" sz="1800" dirty="0"/>
              <a:t> или </a:t>
            </a:r>
            <a:r>
              <a:rPr lang="ru-RU" sz="1800" dirty="0">
                <a:solidFill>
                  <a:srgbClr val="FF0000"/>
                </a:solidFill>
              </a:rPr>
              <a:t>частично</a:t>
            </a:r>
            <a:r>
              <a:rPr lang="ru-RU" sz="1800" dirty="0"/>
              <a:t>;</a:t>
            </a:r>
          </a:p>
          <a:p>
            <a:pPr algn="just"/>
            <a:r>
              <a:rPr lang="ru-RU" sz="1800" dirty="0">
                <a:solidFill>
                  <a:srgbClr val="FF0000"/>
                </a:solidFill>
              </a:rPr>
              <a:t>внести изменения </a:t>
            </a:r>
            <a:r>
              <a:rPr lang="ru-RU" sz="1800" dirty="0"/>
              <a:t>в требование.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0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Обжалование страхователем требования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0736" y="6178485"/>
            <a:ext cx="61140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Century Gothic" pitchFamily="34" charset="0"/>
              </a:rPr>
              <a:t> П. 10</a:t>
            </a:r>
            <a:r>
              <a:rPr lang="ru-RU" sz="1200" dirty="0" smtClean="0"/>
              <a:t> </a:t>
            </a:r>
            <a:r>
              <a:rPr lang="ru-RU" sz="1200" dirty="0">
                <a:latin typeface="Century Gothic" pitchFamily="34" charset="0"/>
              </a:rPr>
              <a:t>Инструкции о порядке осуществления надзора за правильным и своевременным расследованием</a:t>
            </a:r>
          </a:p>
          <a:p>
            <a:r>
              <a:rPr lang="ru-RU" sz="1200" dirty="0">
                <a:latin typeface="Century Gothic" pitchFamily="34" charset="0"/>
              </a:rPr>
              <a:t>утв. Постановлением Минтруда и социальной защиты  </a:t>
            </a:r>
            <a:r>
              <a:rPr lang="ru-RU" sz="1200" dirty="0" smtClean="0">
                <a:latin typeface="Century Gothic" pitchFamily="34" charset="0"/>
              </a:rPr>
              <a:t>РБ от 03.11.2025 №128</a:t>
            </a:r>
            <a:endParaRPr lang="ru-RU" sz="12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74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052736"/>
            <a:ext cx="8064896" cy="5157192"/>
          </a:xfrm>
        </p:spPr>
        <p:txBody>
          <a:bodyPr>
            <a:normAutofit fontScale="32500" lnSpcReduction="20000"/>
          </a:bodyPr>
          <a:lstStyle/>
          <a:p>
            <a:r>
              <a:rPr lang="ru-RU" sz="1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АВТОМАТИЗИРОВАННАЯ </a:t>
            </a:r>
            <a:r>
              <a:rPr lang="ru-RU" sz="1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 СИСТЕМА</a:t>
            </a:r>
          </a:p>
          <a:p>
            <a:r>
              <a:rPr lang="ru-RU" sz="1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«УЧЕТА  НЕСЧАСТНЫХ  СЛУЧАЕВ  НА ПРОИЗВОДСТВЕ»  </a:t>
            </a:r>
            <a:r>
              <a:rPr lang="ru-RU" sz="1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(АИС УНС)</a:t>
            </a:r>
          </a:p>
          <a:p>
            <a:r>
              <a:rPr lang="ru-RU" sz="1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использованием ЭЦП РУЦ </a:t>
            </a:r>
            <a:r>
              <a:rPr lang="ru-RU" sz="1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ГосСУОК</a:t>
            </a:r>
            <a:endParaRPr lang="ru-RU" sz="1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939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052736"/>
            <a:ext cx="8064896" cy="5157192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Инструкция по входу в систему</a:t>
            </a:r>
          </a:p>
          <a:p>
            <a:r>
              <a:rPr lang="ru-RU" dirty="0">
                <a:solidFill>
                  <a:schemeClr val="tx1"/>
                </a:solidFill>
              </a:rPr>
              <a:t>ВХОД В АВТОМАТИЗИРОВАННУЮ ИНФОРМАЦИОННУЮ СИСТЕМУ</a:t>
            </a:r>
          </a:p>
          <a:p>
            <a:r>
              <a:rPr lang="ru-RU" dirty="0">
                <a:solidFill>
                  <a:schemeClr val="tx1"/>
                </a:solidFill>
              </a:rPr>
              <a:t>«УЧЕТУ НЕСЧАСТНЫХ СЛУЧАЕВ НА ПРОИЗВОДСТВЕ» (АИС УНС)</a:t>
            </a:r>
          </a:p>
          <a:p>
            <a:r>
              <a:rPr lang="ru-RU" dirty="0">
                <a:solidFill>
                  <a:schemeClr val="tx1"/>
                </a:solidFill>
              </a:rPr>
              <a:t>с использованием ЭЦП РУЦ </a:t>
            </a:r>
            <a:r>
              <a:rPr lang="ru-RU" dirty="0" err="1" smtClean="0">
                <a:solidFill>
                  <a:schemeClr val="tx1"/>
                </a:solidFill>
              </a:rPr>
              <a:t>ГосСУОК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1800" dirty="0" smtClean="0"/>
              <a:t>(</a:t>
            </a:r>
            <a:r>
              <a:rPr lang="ru-RU" sz="1800" dirty="0"/>
              <a:t>Республиканский </a:t>
            </a:r>
            <a:r>
              <a:rPr lang="ru-RU" sz="1800" dirty="0"/>
              <a:t>удостоверяющий центр Государственной системы управления открытыми ключами в </a:t>
            </a:r>
            <a:r>
              <a:rPr lang="ru-RU" sz="1800" dirty="0" smtClean="0"/>
              <a:t>Беларуси, </a:t>
            </a:r>
            <a:r>
              <a:rPr lang="ru-RU" sz="21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выпускает сертификаты электронной цифровой подписи (ЭЦП) и подтверждает </a:t>
            </a:r>
            <a:r>
              <a:rPr lang="ru-RU" sz="21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подлинность</a:t>
            </a:r>
            <a:r>
              <a:rPr lang="ru-RU" sz="1800" dirty="0" smtClean="0"/>
              <a:t>)</a:t>
            </a:r>
            <a:endParaRPr lang="ru-RU" sz="1800" dirty="0"/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r>
              <a:rPr lang="ru-RU" dirty="0">
                <a:solidFill>
                  <a:schemeClr val="tx1"/>
                </a:solidFill>
              </a:rPr>
              <a:t>Руководство пользователя (Наниматель)</a:t>
            </a: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r>
              <a:rPr lang="ru-RU" dirty="0">
                <a:solidFill>
                  <a:schemeClr val="tx1"/>
                </a:solidFill>
              </a:rPr>
              <a:t>РУКОВОДСТВО ПОЛЬЗОВАТЕЛЯ</a:t>
            </a:r>
          </a:p>
          <a:p>
            <a:r>
              <a:rPr lang="ru-RU" dirty="0">
                <a:solidFill>
                  <a:schemeClr val="tx1"/>
                </a:solidFill>
              </a:rPr>
              <a:t>Автоматизированной информационной системы «Учет несчастных случаев</a:t>
            </a:r>
          </a:p>
          <a:p>
            <a:r>
              <a:rPr lang="ru-RU" dirty="0">
                <a:solidFill>
                  <a:schemeClr val="tx1"/>
                </a:solidFill>
              </a:rPr>
              <a:t>на производстве»</a:t>
            </a:r>
          </a:p>
          <a:p>
            <a:r>
              <a:rPr lang="ru-RU" dirty="0">
                <a:solidFill>
                  <a:schemeClr val="tx1"/>
                </a:solidFill>
              </a:rPr>
              <a:t>(АИС УНС)</a:t>
            </a:r>
          </a:p>
          <a:p>
            <a:r>
              <a:rPr lang="ru-RU" dirty="0">
                <a:solidFill>
                  <a:schemeClr val="tx1"/>
                </a:solidFill>
              </a:rPr>
              <a:t>Роль пользователя: «Наниматель»</a:t>
            </a:r>
          </a:p>
          <a:p>
            <a:pPr algn="just"/>
            <a:endParaRPr lang="ru-RU" sz="1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54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20688"/>
            <a:ext cx="8064896" cy="5157192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 smtClean="0"/>
              <a:t>Предназначение АИС УНС</a:t>
            </a:r>
            <a:endParaRPr lang="ru-RU" b="1" u="sng" dirty="0"/>
          </a:p>
          <a:p>
            <a:r>
              <a:rPr lang="ru-RU" dirty="0"/>
              <a:t> </a:t>
            </a:r>
          </a:p>
          <a:p>
            <a:pPr lvl="0" algn="just"/>
            <a:r>
              <a:rPr lang="ru-RU" dirty="0" smtClean="0"/>
              <a:t>- реализация </a:t>
            </a:r>
            <a:r>
              <a:rPr lang="ru-RU" dirty="0"/>
              <a:t>возможности ведения контроля за сроками </a:t>
            </a:r>
            <a:r>
              <a:rPr lang="ru-RU" dirty="0" smtClean="0"/>
              <a:t>расследования, </a:t>
            </a:r>
            <a:r>
              <a:rPr lang="ru-RU" dirty="0"/>
              <a:t>учета несчастных случаев на производстве в электронном </a:t>
            </a:r>
            <a:r>
              <a:rPr lang="ru-RU" dirty="0" smtClean="0"/>
              <a:t>виде;</a:t>
            </a:r>
            <a:endParaRPr lang="ru-RU" dirty="0"/>
          </a:p>
          <a:p>
            <a:pPr lvl="0" algn="just"/>
            <a:r>
              <a:rPr lang="ru-RU" dirty="0" smtClean="0"/>
              <a:t>- создание </a:t>
            </a:r>
            <a:r>
              <a:rPr lang="ru-RU" dirty="0"/>
              <a:t>единого банка данных о зарегистрированных несчастных случаях на </a:t>
            </a:r>
            <a:r>
              <a:rPr lang="ru-RU" dirty="0" smtClean="0"/>
              <a:t>производстве;</a:t>
            </a:r>
            <a:endParaRPr lang="ru-RU" dirty="0"/>
          </a:p>
          <a:p>
            <a:pPr lvl="0" algn="just"/>
            <a:r>
              <a:rPr lang="ru-RU" dirty="0" smtClean="0"/>
              <a:t>- сокращения </a:t>
            </a:r>
            <a:r>
              <a:rPr lang="ru-RU" dirty="0"/>
              <a:t>срока проведения расследований и повышение оперативности работы </a:t>
            </a:r>
            <a:r>
              <a:rPr lang="ru-RU" dirty="0" smtClean="0"/>
              <a:t>страхователя и подразделений </a:t>
            </a:r>
            <a:r>
              <a:rPr lang="ru-RU" dirty="0"/>
              <a:t>Департамента государственной инспекции </a:t>
            </a:r>
            <a:r>
              <a:rPr lang="ru-RU" dirty="0" smtClean="0"/>
              <a:t>труда;</a:t>
            </a:r>
            <a:endParaRPr lang="ru-RU" dirty="0"/>
          </a:p>
          <a:p>
            <a:pPr lvl="0" algn="just"/>
            <a:r>
              <a:rPr lang="ru-RU" dirty="0" smtClean="0"/>
              <a:t>- улучшение возможности </a:t>
            </a:r>
            <a:r>
              <a:rPr lang="ru-RU" dirty="0"/>
              <a:t>проведения анализа ситуации в области производственного травматизма с целью поиска решений для ее улучшения</a:t>
            </a:r>
          </a:p>
          <a:p>
            <a:pPr algn="just"/>
            <a:endParaRPr lang="ru-RU" sz="1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874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603786"/>
            <a:ext cx="8817178" cy="527119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u="sng" dirty="0" smtClean="0">
                <a:solidFill>
                  <a:schemeClr val="tx1"/>
                </a:solidFill>
              </a:rPr>
              <a:t>Аппаратные </a:t>
            </a:r>
            <a:r>
              <a:rPr lang="ru-RU" b="1" u="sng" dirty="0">
                <a:solidFill>
                  <a:schemeClr val="tx1"/>
                </a:solidFill>
              </a:rPr>
              <a:t>требования </a:t>
            </a:r>
            <a:endParaRPr lang="ru-RU" b="1" u="sng" dirty="0" smtClean="0">
              <a:solidFill>
                <a:schemeClr val="tx1"/>
              </a:solidFill>
            </a:endParaRPr>
          </a:p>
          <a:p>
            <a:pPr algn="just">
              <a:buFontTx/>
              <a:buChar char="-"/>
            </a:pPr>
            <a:r>
              <a:rPr lang="ru-RU" sz="1800" dirty="0" smtClean="0"/>
              <a:t>компьютер </a:t>
            </a:r>
            <a:r>
              <a:rPr lang="ru-RU" sz="1800" dirty="0"/>
              <a:t>с доступом в сеть Интернет; </a:t>
            </a:r>
            <a:endParaRPr lang="ru-RU" sz="1800" dirty="0" smtClean="0"/>
          </a:p>
          <a:p>
            <a:pPr algn="just">
              <a:buFontTx/>
              <a:buChar char="-"/>
            </a:pPr>
            <a:r>
              <a:rPr lang="ru-RU" sz="1800" dirty="0" smtClean="0"/>
              <a:t> </a:t>
            </a:r>
            <a:r>
              <a:rPr lang="ru-RU" sz="1800" dirty="0"/>
              <a:t>процессор: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ниже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Intel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Core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i3 (или аналог)</a:t>
            </a:r>
            <a:r>
              <a:rPr lang="ru-RU" sz="2000" dirty="0"/>
              <a:t>; </a:t>
            </a:r>
          </a:p>
          <a:p>
            <a:pPr algn="just">
              <a:buFontTx/>
              <a:buChar char="-"/>
            </a:pPr>
            <a:r>
              <a:rPr lang="ru-RU" sz="1800" dirty="0" smtClean="0"/>
              <a:t>оперативная </a:t>
            </a:r>
            <a:r>
              <a:rPr lang="ru-RU" sz="1800" dirty="0"/>
              <a:t>память: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4 ГБ; </a:t>
            </a:r>
          </a:p>
          <a:p>
            <a:pPr algn="just">
              <a:buFontTx/>
              <a:buChar char="-"/>
            </a:pPr>
            <a:r>
              <a:rPr lang="ru-RU" sz="1800" dirty="0" smtClean="0"/>
              <a:t>свободное </a:t>
            </a:r>
            <a:r>
              <a:rPr lang="ru-RU" sz="1800" dirty="0"/>
              <a:t>место на HDD/SSD: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1 ГБ.  </a:t>
            </a:r>
          </a:p>
          <a:p>
            <a:pPr marL="0" indent="0" algn="just">
              <a:buNone/>
            </a:pPr>
            <a:r>
              <a:rPr lang="ru-RU" b="1" u="sng" dirty="0">
                <a:solidFill>
                  <a:schemeClr val="tx1"/>
                </a:solidFill>
              </a:rPr>
              <a:t>Программные требования </a:t>
            </a:r>
            <a:r>
              <a:rPr lang="ru-RU" sz="1800" dirty="0" smtClean="0"/>
              <a:t> 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операционная </a:t>
            </a:r>
            <a:r>
              <a:rPr lang="ru-RU" sz="1800" dirty="0">
                <a:solidFill>
                  <a:schemeClr val="tx1"/>
                </a:solidFill>
              </a:rPr>
              <a:t>система</a:t>
            </a:r>
            <a:r>
              <a:rPr lang="ru-RU" sz="1800" dirty="0"/>
              <a:t>: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/ 11; 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браузеры</a:t>
            </a:r>
            <a:r>
              <a:rPr lang="ru-RU" sz="1800" dirty="0"/>
              <a:t>: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Chrome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(версия 120.0 и выше),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Mozilla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Firefox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(120.0 и выше),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Edge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(120.0 и выше),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(106.0 и выше); 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наличие </a:t>
            </a:r>
            <a:r>
              <a:rPr lang="ru-RU" sz="1800" dirty="0">
                <a:solidFill>
                  <a:schemeClr val="tx1"/>
                </a:solidFill>
              </a:rPr>
              <a:t>импортированного электронного сертификата пользователя</a:t>
            </a:r>
            <a:r>
              <a:rPr lang="ru-RU" sz="1800" dirty="0"/>
              <a:t>,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выданного удостоверяющим центром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ГосСУОК</a:t>
            </a:r>
            <a:r>
              <a:rPr lang="ru-RU" sz="1800" dirty="0"/>
              <a:t>; 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установленное </a:t>
            </a:r>
            <a:r>
              <a:rPr lang="ru-RU" sz="1800" dirty="0">
                <a:solidFill>
                  <a:schemeClr val="tx1"/>
                </a:solidFill>
              </a:rPr>
              <a:t>клиентская программа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(КП)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NTClientSoftware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0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Требование к рабочему месту пользователя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9113" y="6259810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</p:spTree>
    <p:extLst>
      <p:ext uri="{BB962C8B-B14F-4D97-AF65-F5344CB8AC3E}">
        <p14:creationId xmlns:p14="http://schemas.microsoft.com/office/powerpoint/2010/main" val="195204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478146"/>
            <a:ext cx="8817178" cy="578166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u="sng" dirty="0" smtClean="0">
                <a:solidFill>
                  <a:schemeClr val="tx1"/>
                </a:solidFill>
              </a:rPr>
              <a:t>Проверка </a:t>
            </a:r>
            <a:r>
              <a:rPr lang="ru-RU" b="1" u="sng" dirty="0">
                <a:solidFill>
                  <a:schemeClr val="tx1"/>
                </a:solidFill>
              </a:rPr>
              <a:t>наличия активного сертификата ЭЦП </a:t>
            </a:r>
          </a:p>
          <a:p>
            <a:pPr marL="0" indent="0" algn="just">
              <a:buNone/>
            </a:pPr>
            <a:r>
              <a:rPr lang="ru-RU" sz="1800" dirty="0" smtClean="0"/>
              <a:t>1</a:t>
            </a:r>
            <a:r>
              <a:rPr lang="ru-RU" sz="1800" dirty="0"/>
              <a:t>. Подключить носитель ключевой информации (</a:t>
            </a:r>
            <a:r>
              <a:rPr lang="ru-RU" sz="1800" dirty="0" err="1"/>
              <a:t>токен</a:t>
            </a:r>
            <a:r>
              <a:rPr lang="ru-RU" sz="1800" dirty="0"/>
              <a:t>, USB-</a:t>
            </a:r>
            <a:r>
              <a:rPr lang="ru-RU" sz="1800" dirty="0" err="1"/>
              <a:t>флеш</a:t>
            </a:r>
            <a:r>
              <a:rPr lang="ru-RU" sz="1800" dirty="0"/>
              <a:t> накопитель).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dirty="0" smtClean="0"/>
              <a:t>2</a:t>
            </a:r>
            <a:r>
              <a:rPr lang="ru-RU" sz="1800" dirty="0"/>
              <a:t>. Убедиться, что срок действия сертификата не истек.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dirty="0" smtClean="0"/>
              <a:t>3</a:t>
            </a:r>
            <a:r>
              <a:rPr lang="ru-RU" sz="1800" dirty="0"/>
              <a:t>. При необходимости обновить корневые сертификаты </a:t>
            </a:r>
            <a:r>
              <a:rPr lang="ru-RU" sz="1800" dirty="0" err="1"/>
              <a:t>ГосСУОК</a:t>
            </a:r>
            <a:r>
              <a:rPr lang="ru-RU" sz="1800" dirty="0" smtClean="0"/>
              <a:t>.              - </a:t>
            </a:r>
            <a:r>
              <a:rPr lang="ru-RU" sz="1800" b="1" dirty="0" smtClean="0"/>
              <a:t>Руководство </a:t>
            </a:r>
            <a:r>
              <a:rPr lang="ru-RU" sz="1800" b="1" dirty="0"/>
              <a:t>пользователя с ролью «Наниматель» </a:t>
            </a:r>
            <a:endParaRPr lang="ru-RU" sz="1800" b="1" dirty="0"/>
          </a:p>
          <a:p>
            <a:pPr marL="0" indent="0" algn="just">
              <a:buNone/>
            </a:pPr>
            <a:r>
              <a:rPr lang="ru-RU" sz="1800" dirty="0" smtClean="0"/>
              <a:t> </a:t>
            </a:r>
            <a:r>
              <a:rPr lang="ru-RU" sz="1800" dirty="0"/>
              <a:t>Установка программного обеспечения для работы с ЭЦП Для корректной работы с электронной цифровой подписью (ЭЦП), выданной Республиканским удостоверяющим центром </a:t>
            </a:r>
            <a:r>
              <a:rPr lang="ru-RU" sz="1800" dirty="0" err="1"/>
              <a:t>ГосСУОК</a:t>
            </a:r>
            <a:r>
              <a:rPr lang="ru-RU" sz="1800" dirty="0"/>
              <a:t>,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b="1" dirty="0" smtClean="0"/>
              <a:t>необходимо </a:t>
            </a:r>
            <a:r>
              <a:rPr lang="ru-RU" sz="1800" b="1" dirty="0"/>
              <a:t>установить следующее программное обеспечение</a:t>
            </a:r>
            <a:r>
              <a:rPr lang="ru-RU" sz="1800" dirty="0"/>
              <a:t>: </a:t>
            </a:r>
            <a:endParaRPr lang="ru-RU" sz="1800" dirty="0" smtClean="0"/>
          </a:p>
          <a:p>
            <a:pPr algn="just">
              <a:buAutoNum type="arabicPeriod"/>
            </a:pPr>
            <a:r>
              <a:rPr lang="ru-RU" sz="1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GSecTLS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клиент </a:t>
            </a:r>
            <a:r>
              <a:rPr lang="ru-RU" sz="1800" dirty="0"/>
              <a:t>– обеспечивает защищенное TLS-соединение.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Скачать по ссылке: https://nces.by/service/po/ </a:t>
            </a:r>
            <a:endParaRPr lang="ru-RU" sz="1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/>
              <a:t>2</a:t>
            </a:r>
            <a:r>
              <a:rPr lang="ru-RU" sz="1800" dirty="0"/>
              <a:t>.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Client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Software</a:t>
            </a:r>
            <a:r>
              <a:rPr lang="ru-RU" sz="1800" dirty="0"/>
              <a:t> (клиентская программа для взаимодействия с ключевой информацией).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https://nces.by/service/po/ </a:t>
            </a:r>
            <a:endParaRPr lang="ru-RU" sz="1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/>
              <a:t>Скачать </a:t>
            </a:r>
            <a:r>
              <a:rPr lang="ru-RU" sz="1800" dirty="0"/>
              <a:t>по ссылке: Подробная инструкция по настройке рабочего места пользователя доступна по ссылке: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https://e pasluga.by/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files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sites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aismv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files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docs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instrukcia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/03.2026_Instructions-for accessing-OAIS-strong-authentication.docx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0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Подготовка к работе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9113" y="6259810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</p:spTree>
    <p:extLst>
      <p:ext uri="{BB962C8B-B14F-4D97-AF65-F5344CB8AC3E}">
        <p14:creationId xmlns:p14="http://schemas.microsoft.com/office/powerpoint/2010/main" val="186160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478146"/>
            <a:ext cx="8817178" cy="5781664"/>
          </a:xfrm>
        </p:spPr>
        <p:txBody>
          <a:bodyPr>
            <a:noAutofit/>
          </a:bodyPr>
          <a:lstStyle/>
          <a:p>
            <a:pPr algn="just">
              <a:buFontTx/>
              <a:buChar char="-"/>
            </a:pPr>
            <a:r>
              <a:rPr lang="ru-RU" b="1" u="sng" dirty="0" smtClean="0">
                <a:solidFill>
                  <a:schemeClr val="tx1"/>
                </a:solidFill>
              </a:rPr>
              <a:t>Состав </a:t>
            </a:r>
            <a:r>
              <a:rPr lang="ru-RU" b="1" u="sng" dirty="0">
                <a:solidFill>
                  <a:schemeClr val="tx1"/>
                </a:solidFill>
              </a:rPr>
              <a:t>разделов (для роли «Наниматель»)</a:t>
            </a:r>
            <a:r>
              <a:rPr lang="ru-RU" sz="1800" dirty="0"/>
              <a:t>: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b="1" u="sng" dirty="0" smtClean="0"/>
              <a:t>Верхняя часть </a:t>
            </a:r>
            <a:r>
              <a:rPr lang="ru-RU" b="1" u="sng" dirty="0"/>
              <a:t>экрана </a:t>
            </a:r>
            <a:r>
              <a:rPr lang="ru-RU" b="1" u="sng" dirty="0" smtClean="0"/>
              <a:t>отображает: </a:t>
            </a:r>
          </a:p>
          <a:p>
            <a:pPr marL="0" indent="0" algn="just">
              <a:buNone/>
            </a:pPr>
            <a:r>
              <a:rPr lang="ru-RU" dirty="0" smtClean="0"/>
              <a:t>ФИО </a:t>
            </a:r>
            <a:r>
              <a:rPr lang="ru-RU" dirty="0"/>
              <a:t>пользователя. </a:t>
            </a: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b="1" u="sng" dirty="0"/>
              <a:t>Соответствующие окна для работы</a:t>
            </a:r>
          </a:p>
          <a:p>
            <a:pPr marL="0" indent="0" algn="just">
              <a:buNone/>
            </a:pPr>
            <a:r>
              <a:rPr lang="ru-RU" dirty="0" smtClean="0"/>
              <a:t> </a:t>
            </a:r>
            <a:r>
              <a:rPr lang="ru-RU" b="1" i="1" dirty="0" smtClean="0">
                <a:solidFill>
                  <a:srgbClr val="0070C0"/>
                </a:solidFill>
              </a:rPr>
              <a:t>«Работа с документами» </a:t>
            </a:r>
            <a:r>
              <a:rPr lang="ru-RU" dirty="0" smtClean="0"/>
              <a:t>– просмотр информации по своим сообщениям об НС. </a:t>
            </a:r>
          </a:p>
          <a:p>
            <a:pPr marL="0" indent="0" algn="just">
              <a:buNone/>
            </a:pPr>
            <a:r>
              <a:rPr lang="ru-RU" dirty="0" smtClean="0"/>
              <a:t> </a:t>
            </a:r>
            <a:r>
              <a:rPr lang="ru-RU" b="1" i="1" dirty="0">
                <a:solidFill>
                  <a:srgbClr val="0070C0"/>
                </a:solidFill>
              </a:rPr>
              <a:t>«Банк данных о несчастных случаях»</a:t>
            </a:r>
            <a:r>
              <a:rPr lang="ru-RU" dirty="0"/>
              <a:t> – просмотр своих дел.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 </a:t>
            </a:r>
            <a:r>
              <a:rPr lang="ru-RU" b="1" i="1" dirty="0">
                <a:solidFill>
                  <a:srgbClr val="0070C0"/>
                </a:solidFill>
              </a:rPr>
              <a:t>«Создать запись о НС» </a:t>
            </a:r>
            <a:r>
              <a:rPr lang="ru-RU" dirty="0"/>
              <a:t>– подача нового сообщения.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</a:t>
            </a:r>
            <a:r>
              <a:rPr lang="ru-RU" b="1" i="1" dirty="0">
                <a:solidFill>
                  <a:srgbClr val="0070C0"/>
                </a:solidFill>
              </a:rPr>
              <a:t> «Личный кабинет» </a:t>
            </a:r>
            <a:r>
              <a:rPr lang="ru-RU" dirty="0"/>
              <a:t>– информация об организации.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0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Главная страница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9113" y="6259810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</p:spTree>
    <p:extLst>
      <p:ext uri="{BB962C8B-B14F-4D97-AF65-F5344CB8AC3E}">
        <p14:creationId xmlns:p14="http://schemas.microsoft.com/office/powerpoint/2010/main" val="5246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0696"/>
          </a:xfrm>
        </p:spPr>
        <p:txBody>
          <a:bodyPr/>
          <a:lstStyle/>
          <a:p>
            <a:pPr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sz="2200" b="1" dirty="0">
                <a:solidFill>
                  <a:schemeClr val="tx1"/>
                </a:solidFill>
                <a:latin typeface="+mj-lt"/>
              </a:rPr>
              <a:t>Динамика производственного травматизма </a:t>
            </a:r>
            <a:br>
              <a:rPr lang="ru-RU" altLang="ru-RU" sz="2200" b="1" dirty="0">
                <a:solidFill>
                  <a:schemeClr val="tx1"/>
                </a:solidFill>
                <a:latin typeface="+mj-lt"/>
              </a:rPr>
            </a:br>
            <a:r>
              <a:rPr lang="ru-RU" altLang="ru-RU" sz="2200" b="1" dirty="0">
                <a:solidFill>
                  <a:schemeClr val="tx1"/>
                </a:solidFill>
                <a:latin typeface="+mj-lt"/>
              </a:rPr>
              <a:t>в  организациях Витебской области</a:t>
            </a:r>
            <a:br>
              <a:rPr lang="ru-RU" altLang="ru-RU" sz="2200" b="1" dirty="0">
                <a:solidFill>
                  <a:schemeClr val="tx1"/>
                </a:solidFill>
                <a:latin typeface="+mj-lt"/>
              </a:rPr>
            </a:br>
            <a:r>
              <a:rPr lang="ru-RU" altLang="ru-RU" sz="2200" b="1" dirty="0">
                <a:solidFill>
                  <a:schemeClr val="tx1"/>
                </a:solidFill>
                <a:latin typeface="+mj-lt"/>
              </a:rPr>
              <a:t>за </a:t>
            </a:r>
            <a:r>
              <a:rPr lang="ru-RU" altLang="ru-RU" sz="2200" b="1" dirty="0" smtClean="0">
                <a:solidFill>
                  <a:schemeClr val="tx1"/>
                </a:solidFill>
                <a:latin typeface="+mj-lt"/>
              </a:rPr>
              <a:t>январь-май </a:t>
            </a:r>
            <a:r>
              <a:rPr lang="ru-RU" altLang="ru-RU" sz="2200" b="1" dirty="0">
                <a:solidFill>
                  <a:schemeClr val="tx1"/>
                </a:solidFill>
                <a:latin typeface="+mj-lt"/>
              </a:rPr>
              <a:t>2026 (аналогичный период 2025 года)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686938"/>
              </p:ext>
            </p:extLst>
          </p:nvPr>
        </p:nvGraphicFramePr>
        <p:xfrm>
          <a:off x="564581" y="1189337"/>
          <a:ext cx="8102600" cy="5222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11">
                  <a:extLst>
                    <a:ext uri="{9D8B030D-6E8A-4147-A177-3AD203B41FA5}"/>
                  </a:extLst>
                </a:gridCol>
                <a:gridCol w="1872191">
                  <a:extLst>
                    <a:ext uri="{9D8B030D-6E8A-4147-A177-3AD203B41FA5}"/>
                  </a:extLst>
                </a:gridCol>
                <a:gridCol w="1944198">
                  <a:extLst>
                    <a:ext uri="{9D8B030D-6E8A-4147-A177-3AD203B41FA5}"/>
                  </a:extLst>
                </a:gridCol>
              </a:tblGrid>
              <a:tr h="44848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8" marR="91438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мес.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г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мес.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г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4" marB="45734"/>
                </a:tc>
                <a:extLst>
                  <a:ext uri="{0D108BD9-81ED-4DB2-BD59-A6C34878D82A}"/>
                </a:extLst>
              </a:tr>
              <a:tr h="12548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Всего несчастных случаев, связанных с производством/ </a:t>
                      </a:r>
                      <a:r>
                        <a:rPr lang="ru-RU" sz="20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ДТП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том числе :</a:t>
                      </a: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64</a:t>
                      </a:r>
                      <a:r>
                        <a:rPr lang="ru-RU" sz="2400" b="1" dirty="0" smtClean="0"/>
                        <a:t>/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34" marB="45734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70</a:t>
                      </a:r>
                      <a:r>
                        <a:rPr lang="ru-RU" sz="2400" b="1" dirty="0" smtClean="0"/>
                        <a:t>/</a:t>
                      </a:r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4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34" marB="45734"/>
                </a:tc>
                <a:extLst>
                  <a:ext uri="{0D108BD9-81ED-4DB2-BD59-A6C34878D82A}"/>
                </a:extLst>
              </a:tr>
              <a:tr h="437753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Смертельных/</a:t>
                      </a:r>
                      <a:r>
                        <a:rPr lang="ru-RU" sz="18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(ДТП)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38" marR="91438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dirty="0" smtClean="0"/>
                        <a:t>/</a:t>
                      </a:r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38" marR="91438" marT="45734" marB="4573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dirty="0" smtClean="0"/>
                        <a:t>/</a:t>
                      </a:r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-</a:t>
                      </a:r>
                    </a:p>
                  </a:txBody>
                  <a:tcPr marL="91438" marR="91438" marT="45734" marB="45734"/>
                </a:tc>
                <a:extLst>
                  <a:ext uri="{0D108BD9-81ED-4DB2-BD59-A6C34878D82A}"/>
                </a:extLst>
              </a:tr>
              <a:tr h="612844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повлекших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получение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тяжелых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травм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ru-RU" sz="18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(ДТП)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38" marR="91438" marT="45734" marB="45734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  <a:r>
                        <a:rPr lang="ru-RU" sz="2400" b="1" dirty="0" smtClean="0"/>
                        <a:t>/</a:t>
                      </a:r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34" marB="4573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r>
                        <a:rPr lang="ru-RU" sz="2400" b="1" dirty="0" smtClean="0"/>
                        <a:t>/</a:t>
                      </a:r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4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34" marB="45734"/>
                </a:tc>
                <a:extLst>
                  <a:ext uri="{0D108BD9-81ED-4DB2-BD59-A6C34878D82A}"/>
                </a:extLst>
              </a:tr>
              <a:tr h="236605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 состоянии алкогольного опьянения,</a:t>
                      </a:r>
                    </a:p>
                    <a:p>
                      <a:endParaRPr lang="ru-RU" sz="18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том числе, </a:t>
                      </a:r>
                      <a:r>
                        <a:rPr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смертельных/</a:t>
                      </a:r>
                    </a:p>
                    <a:p>
                      <a:r>
                        <a:rPr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повлекших получение тяжёлых травм/</a:t>
                      </a:r>
                    </a:p>
                    <a:p>
                      <a:r>
                        <a:rPr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не относящиеся к </a:t>
                      </a:r>
                      <a:r>
                        <a:rPr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тяжелым</a:t>
                      </a:r>
                      <a:endParaRPr lang="ru-RU" sz="1800" b="1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34" marB="4573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-/-/-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34" marB="4573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4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-/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/-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34" marB="45734"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00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402552"/>
            <a:ext cx="8817178" cy="595379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 Раздел </a:t>
            </a:r>
            <a:r>
              <a:rPr lang="ru-RU" b="1" i="1" dirty="0">
                <a:solidFill>
                  <a:srgbClr val="0070C0"/>
                </a:solidFill>
              </a:rPr>
              <a:t>Создание нового сообщения </a:t>
            </a:r>
            <a:endParaRPr lang="ru-RU" b="1" i="1" dirty="0" smtClean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 для регистрации факта несчастного случая на производстве</a:t>
            </a:r>
          </a:p>
          <a:p>
            <a:pPr marL="0" indent="0" algn="just">
              <a:buNone/>
            </a:pPr>
            <a:r>
              <a:rPr lang="ru-RU" dirty="0" smtClean="0"/>
              <a:t>Рисунок </a:t>
            </a:r>
            <a:r>
              <a:rPr lang="ru-RU" dirty="0"/>
              <a:t>15 - Форма «Создать запись о несчастном случае» </a:t>
            </a:r>
            <a:endParaRPr lang="ru-RU" dirty="0" smtClean="0"/>
          </a:p>
          <a:p>
            <a:pPr marL="457200" indent="-457200" algn="just">
              <a:buAutoNum type="arabicPeriod"/>
            </a:pPr>
            <a:r>
              <a:rPr lang="ru-RU" dirty="0" smtClean="0"/>
              <a:t>В </a:t>
            </a:r>
            <a:r>
              <a:rPr lang="ru-RU" dirty="0"/>
              <a:t>главном меню выбрать пункт «Создать запись о НС». </a:t>
            </a:r>
            <a:endParaRPr lang="ru-RU" dirty="0" smtClean="0"/>
          </a:p>
          <a:p>
            <a:pPr marL="457200" indent="-457200" algn="just">
              <a:buAutoNum type="arabicPeriod"/>
            </a:pPr>
            <a:r>
              <a:rPr lang="ru-RU" dirty="0" smtClean="0"/>
              <a:t>Заполнить </a:t>
            </a:r>
            <a:r>
              <a:rPr lang="ru-RU" dirty="0">
                <a:solidFill>
                  <a:srgbClr val="FF0000"/>
                </a:solidFill>
              </a:rPr>
              <a:t>обязательные поля </a:t>
            </a:r>
            <a:r>
              <a:rPr lang="ru-RU" dirty="0"/>
              <a:t>(отмечены знаком </a:t>
            </a:r>
            <a:r>
              <a:rPr lang="ru-RU" dirty="0" smtClean="0">
                <a:solidFill>
                  <a:srgbClr val="FF0000"/>
                </a:solidFill>
              </a:rPr>
              <a:t>*</a:t>
            </a:r>
            <a:r>
              <a:rPr lang="ru-RU" dirty="0" smtClean="0"/>
              <a:t>).</a:t>
            </a:r>
          </a:p>
          <a:p>
            <a:pPr marL="457200" indent="-457200" algn="just">
              <a:buAutoNum type="arabicPeriod"/>
            </a:pPr>
            <a:r>
              <a:rPr lang="ru-RU" dirty="0" smtClean="0"/>
              <a:t> </a:t>
            </a:r>
            <a:r>
              <a:rPr lang="ru-RU" dirty="0"/>
              <a:t>При наличии документов прикрепить файлы (см. раздел 10). </a:t>
            </a:r>
            <a:endParaRPr lang="ru-RU" dirty="0" smtClean="0"/>
          </a:p>
          <a:p>
            <a:pPr marL="0" indent="0" algn="just">
              <a:buNone/>
            </a:pPr>
            <a:endParaRPr lang="ru-RU" sz="1200" dirty="0" smtClean="0"/>
          </a:p>
          <a:p>
            <a:pPr marL="0" indent="0" algn="just">
              <a:buNone/>
            </a:pPr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/>
              <a:t> </a:t>
            </a:r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выходе из системы черновик сохранятся автоматически и при входе в систему снова, предлагается продолжить работу с сохраненным черновиком.</a:t>
            </a:r>
          </a:p>
          <a:p>
            <a:pPr algn="just">
              <a:buFontTx/>
              <a:buChar char="-"/>
            </a:pPr>
            <a:r>
              <a:rPr lang="ru-RU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отправки сообщения нажать «Сохранить и Отправить». 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Валидация</a:t>
            </a:r>
            <a:r>
              <a:rPr lang="ru-RU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 заполнении обязательных полей система выводит сообщение. После устранения ошибок выполнить отправку повторно.</a:t>
            </a:r>
          </a:p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-48270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Сообщение о несчастном случае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9113" y="6259810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</p:spTree>
    <p:extLst>
      <p:ext uri="{BB962C8B-B14F-4D97-AF65-F5344CB8AC3E}">
        <p14:creationId xmlns:p14="http://schemas.microsoft.com/office/powerpoint/2010/main" val="333132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402552"/>
            <a:ext cx="8817178" cy="595379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 Раздел</a:t>
            </a:r>
            <a:r>
              <a:rPr lang="ru-RU" b="1" i="1" dirty="0" smtClean="0">
                <a:solidFill>
                  <a:srgbClr val="0070C0"/>
                </a:solidFill>
              </a:rPr>
              <a:t> Работа </a:t>
            </a:r>
            <a:r>
              <a:rPr lang="ru-RU" b="1" i="1" dirty="0">
                <a:solidFill>
                  <a:srgbClr val="0070C0"/>
                </a:solidFill>
              </a:rPr>
              <a:t>с </a:t>
            </a:r>
            <a:r>
              <a:rPr lang="ru-RU" b="1" i="1" dirty="0" smtClean="0">
                <a:solidFill>
                  <a:srgbClr val="0070C0"/>
                </a:solidFill>
              </a:rPr>
              <a:t>документами</a:t>
            </a:r>
            <a:endParaRPr lang="ru-RU" b="1" i="1" dirty="0">
              <a:solidFill>
                <a:srgbClr val="0070C0"/>
              </a:solidFill>
            </a:endParaRPr>
          </a:p>
          <a:p>
            <a:pPr marL="457200" indent="-457200" algn="just">
              <a:buAutoNum type="arabicPeriod"/>
            </a:pPr>
            <a:r>
              <a:rPr lang="ru-RU" dirty="0" smtClean="0"/>
              <a:t>В </a:t>
            </a:r>
            <a:r>
              <a:rPr lang="ru-RU" dirty="0"/>
              <a:t>главном меню выбрать «Работа с документами</a:t>
            </a:r>
            <a:r>
              <a:rPr lang="ru-RU" dirty="0" smtClean="0"/>
              <a:t>».</a:t>
            </a:r>
          </a:p>
          <a:p>
            <a:pPr marL="457200" indent="-457200" algn="just">
              <a:buAutoNum type="arabicPeriod"/>
            </a:pPr>
            <a:r>
              <a:rPr lang="ru-RU" dirty="0" smtClean="0"/>
              <a:t>Просмотр </a:t>
            </a:r>
            <a:r>
              <a:rPr lang="ru-RU" dirty="0"/>
              <a:t>списка сообщений о НС </a:t>
            </a:r>
            <a:endParaRPr lang="ru-RU" dirty="0" smtClean="0"/>
          </a:p>
          <a:p>
            <a:pPr marL="0" indent="0" algn="just">
              <a:buNone/>
            </a:pPr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Пользователь видит только дела и сообщения, относящиеся к его организации. </a:t>
            </a:r>
          </a:p>
          <a:p>
            <a:pPr marL="0" indent="0" algn="just">
              <a:buNone/>
            </a:pPr>
            <a:r>
              <a:rPr lang="ru-RU" dirty="0" smtClean="0"/>
              <a:t>3. Просмотр </a:t>
            </a:r>
            <a:r>
              <a:rPr lang="ru-RU" dirty="0"/>
              <a:t>сообщения о НС Пользователь может просмотреть поданное сообщение </a:t>
            </a:r>
            <a:r>
              <a:rPr lang="ru-RU" dirty="0" smtClean="0"/>
              <a:t>о </a:t>
            </a:r>
            <a:r>
              <a:rPr lang="ru-RU" dirty="0"/>
              <a:t>НС в PDF формате. </a:t>
            </a:r>
          </a:p>
          <a:p>
            <a:pPr algn="just">
              <a:buFontTx/>
              <a:buChar char="-"/>
            </a:pPr>
            <a:r>
              <a:rPr lang="ru-RU" dirty="0" smtClean="0"/>
              <a:t>В </a:t>
            </a:r>
            <a:r>
              <a:rPr lang="ru-RU" dirty="0"/>
              <a:t>разделе «Работа с документами» нажать на кнопку «Скачать и просмотреть» </a:t>
            </a:r>
            <a:endParaRPr lang="ru-RU" dirty="0" smtClean="0"/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Кнопка </a:t>
            </a:r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«Просмотреть в </a:t>
            </a:r>
            <a:r>
              <a:rPr lang="en-US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PDF» 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endParaRPr lang="ru-RU" sz="1200" dirty="0"/>
          </a:p>
          <a:p>
            <a:pPr marL="0" indent="0" algn="just">
              <a:buNone/>
            </a:pPr>
            <a:r>
              <a:rPr lang="ru-RU" dirty="0"/>
              <a:t>2. Скачать </a:t>
            </a:r>
            <a:r>
              <a:rPr lang="en-US" dirty="0"/>
              <a:t>PDF-</a:t>
            </a:r>
            <a:r>
              <a:rPr lang="ru-RU" dirty="0"/>
              <a:t>файл.</a:t>
            </a:r>
          </a:p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-48270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Просмотр статуса </a:t>
            </a:r>
            <a:r>
              <a:rPr lang="ru-RU" sz="2400" dirty="0"/>
              <a:t>СООБЩЕНИЙ И ДЕЛ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9113" y="6259810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81" y="3630216"/>
            <a:ext cx="3948730" cy="262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2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402552"/>
            <a:ext cx="8817178" cy="569074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 Раздел</a:t>
            </a:r>
            <a:r>
              <a:rPr lang="ru-RU" b="1" i="1" dirty="0" smtClean="0">
                <a:solidFill>
                  <a:srgbClr val="0070C0"/>
                </a:solidFill>
              </a:rPr>
              <a:t> Банк данных о несчастных случаях</a:t>
            </a:r>
            <a:endParaRPr lang="ru-RU" b="1" i="1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ru-RU" b="1" u="sng" dirty="0"/>
              <a:t>РЕДАКТИРОВАНИЕ СООБЩЕНИЯ О НС </a:t>
            </a:r>
            <a:endParaRPr lang="ru-RU" b="1" u="sng" dirty="0" smtClean="0"/>
          </a:p>
          <a:p>
            <a:pPr marL="0" indent="0" algn="just">
              <a:buNone/>
            </a:pPr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Редактирование ранее поданного сообщения о несчастном случае возможно только после создания дела инспектором, в случае необходимости внесения изменений или дополнений в информацию о несчастном случае. </a:t>
            </a:r>
            <a:r>
              <a:rPr lang="ru-RU" dirty="0" smtClean="0"/>
              <a:t>         </a:t>
            </a:r>
          </a:p>
          <a:p>
            <a:pPr marL="0" indent="0" algn="just">
              <a:buNone/>
            </a:pPr>
            <a:r>
              <a:rPr lang="ru-RU" dirty="0" smtClean="0"/>
              <a:t>-  </a:t>
            </a:r>
            <a:r>
              <a:rPr lang="ru-RU" b="1" i="1" dirty="0">
                <a:solidFill>
                  <a:srgbClr val="0070C0"/>
                </a:solidFill>
              </a:rPr>
              <a:t>Порядок редактирования сообщения </a:t>
            </a:r>
          </a:p>
          <a:p>
            <a:pPr marL="457200" indent="-457200" algn="just">
              <a:buAutoNum type="arabicPeriod"/>
            </a:pPr>
            <a:r>
              <a:rPr lang="ru-RU" sz="2200" dirty="0" smtClean="0"/>
              <a:t>В </a:t>
            </a:r>
            <a:r>
              <a:rPr lang="ru-RU" sz="2200" dirty="0"/>
              <a:t>главном меню выбрать раздел «Банк данных о несчастных случаях»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dirty="0" smtClean="0"/>
              <a:t>2</a:t>
            </a:r>
            <a:r>
              <a:rPr lang="ru-RU" sz="2200" dirty="0"/>
              <a:t>. В списке найти дело, сообщения в котором необходимо отредактировать.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dirty="0" smtClean="0"/>
              <a:t>3</a:t>
            </a:r>
            <a:r>
              <a:rPr lang="ru-RU" sz="2200" dirty="0"/>
              <a:t>. Нажать кнопку «Редактировать» </a:t>
            </a:r>
            <a:r>
              <a:rPr lang="ru-RU" sz="2200" dirty="0" smtClean="0"/>
              <a:t>и выбрать </a:t>
            </a:r>
            <a:r>
              <a:rPr lang="ru-RU" sz="2200" dirty="0"/>
              <a:t>сообщение о НС.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dirty="0" smtClean="0"/>
              <a:t>5</a:t>
            </a:r>
            <a:r>
              <a:rPr lang="ru-RU" sz="2200" dirty="0"/>
              <a:t>. Нажать кнопку «</a:t>
            </a:r>
            <a:r>
              <a:rPr lang="ru-RU" sz="2200" dirty="0" smtClean="0"/>
              <a:t>Редактировать» и внести </a:t>
            </a:r>
            <a:r>
              <a:rPr lang="ru-RU" sz="2200" dirty="0"/>
              <a:t>необходимые изменения в форму сообщения (дата, время, ФИО пострадавшего, описание обстоятельств и т.д</a:t>
            </a:r>
            <a:r>
              <a:rPr lang="ru-RU" sz="2200" dirty="0" smtClean="0"/>
              <a:t>.)</a:t>
            </a:r>
            <a:endParaRPr lang="ru-RU" sz="2200" dirty="0"/>
          </a:p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22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-48270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Редактирование СООБЩЕНИЯ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9113" y="6259810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</p:spTree>
    <p:extLst>
      <p:ext uri="{BB962C8B-B14F-4D97-AF65-F5344CB8AC3E}">
        <p14:creationId xmlns:p14="http://schemas.microsoft.com/office/powerpoint/2010/main" val="217624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404665"/>
            <a:ext cx="8817178" cy="25922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800" dirty="0"/>
          </a:p>
          <a:p>
            <a:pPr marL="0" indent="0" algn="just">
              <a:buNone/>
            </a:pPr>
            <a:r>
              <a:rPr lang="ru-RU" sz="2200" dirty="0" smtClean="0"/>
              <a:t>Раздел</a:t>
            </a:r>
            <a:r>
              <a:rPr lang="ru-RU" sz="2200" b="1" i="1" dirty="0" smtClean="0">
                <a:solidFill>
                  <a:srgbClr val="0070C0"/>
                </a:solidFill>
              </a:rPr>
              <a:t> Банк данных о несчастных случаях</a:t>
            </a:r>
            <a:endParaRPr lang="ru-RU" sz="2200" b="1" i="1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ru-RU" sz="2200" b="1" u="sng" dirty="0" smtClean="0"/>
              <a:t>СОХРАНЕНИЕ </a:t>
            </a:r>
            <a:r>
              <a:rPr lang="ru-RU" sz="2200" b="1" u="sng" dirty="0"/>
              <a:t>СООБЩЕНИЯ О НС </a:t>
            </a:r>
            <a:endParaRPr lang="ru-RU" sz="2200" b="1" u="sng" dirty="0" smtClean="0"/>
          </a:p>
          <a:p>
            <a:pPr marL="457200" indent="-457200" algn="just">
              <a:buAutoNum type="arabicPeriod"/>
            </a:pPr>
            <a:r>
              <a:rPr lang="ru-RU" sz="2000" dirty="0" smtClean="0"/>
              <a:t>Нажать </a:t>
            </a:r>
            <a:r>
              <a:rPr lang="ru-RU" sz="2000" dirty="0"/>
              <a:t>кнопку «Сохранить». </a:t>
            </a:r>
          </a:p>
          <a:p>
            <a:pPr marL="0" indent="0" algn="just">
              <a:buNone/>
            </a:pPr>
            <a:r>
              <a:rPr lang="ru-RU" sz="2000" dirty="0" smtClean="0"/>
              <a:t>2 </a:t>
            </a:r>
            <a:r>
              <a:rPr lang="ru-RU" sz="2000" dirty="0"/>
              <a:t>Отображение связи сообщения с делом После того как инспектор зарегистрировал дело на основании сообщения: в столбце «Дело» в разделе «Работа с документами» появляется номер дела (например, НС-2026-00123).</a:t>
            </a:r>
            <a:r>
              <a:rPr lang="ru-RU" sz="2200" dirty="0" smtClean="0"/>
              <a:t>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55872"/>
            <a:ext cx="8915698" cy="6975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Сохранение отредактированного  СООБЩЕНИЯ </a:t>
            </a:r>
          </a:p>
          <a:p>
            <a:pPr>
              <a:lnSpc>
                <a:spcPct val="100000"/>
              </a:lnSpc>
            </a:pPr>
            <a:r>
              <a:rPr lang="ru-RU" sz="2400" dirty="0" smtClean="0"/>
              <a:t>и создание номера дела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53" y="6389959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26" y="2996953"/>
            <a:ext cx="8612839" cy="339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12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404664"/>
            <a:ext cx="8817178" cy="489654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800" dirty="0"/>
          </a:p>
          <a:p>
            <a:pPr marL="0" indent="0" algn="just">
              <a:buNone/>
            </a:pPr>
            <a:r>
              <a:rPr lang="ru-RU" sz="2200" dirty="0" smtClean="0"/>
              <a:t>Раздел</a:t>
            </a:r>
            <a:r>
              <a:rPr lang="ru-RU" sz="2200" b="1" i="1" dirty="0" smtClean="0">
                <a:solidFill>
                  <a:srgbClr val="0070C0"/>
                </a:solidFill>
              </a:rPr>
              <a:t> Создать запись о несчастном случае</a:t>
            </a:r>
            <a:endParaRPr lang="ru-RU" sz="2200" b="1" i="1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ru-RU" sz="2000" dirty="0"/>
              <a:t>К ДЕЛУ </a:t>
            </a:r>
            <a:r>
              <a:rPr lang="ru-RU" sz="2000" dirty="0" smtClean="0"/>
              <a:t>ПРИКРЕПЛЯЮТСЯ ДОКУМЕНТЫ </a:t>
            </a:r>
          </a:p>
          <a:p>
            <a:pPr marL="0" indent="0" algn="just">
              <a:buNone/>
            </a:pPr>
            <a:r>
              <a:rPr lang="ru-RU" sz="2000" dirty="0" smtClean="0"/>
              <a:t>1 </a:t>
            </a:r>
            <a:r>
              <a:rPr lang="ru-RU" sz="2000" dirty="0"/>
              <a:t>Поддерживаемые форматы PDF, DOC, DOCX. </a:t>
            </a:r>
          </a:p>
          <a:p>
            <a:pPr marL="0" indent="0" algn="just">
              <a:buNone/>
            </a:pPr>
            <a:r>
              <a:rPr lang="ru-RU" sz="2000" dirty="0" smtClean="0"/>
              <a:t>2 </a:t>
            </a:r>
            <a:r>
              <a:rPr lang="ru-RU" sz="2000" dirty="0"/>
              <a:t>Ограничения по размеру Один файл не более 5 МБ. Общий объем прикрепляемых файлов не ограничен. </a:t>
            </a:r>
            <a:endParaRPr lang="ru-RU" sz="2000" dirty="0" smtClean="0"/>
          </a:p>
          <a:p>
            <a:pPr algn="just">
              <a:buFontTx/>
              <a:buChar char="-"/>
            </a:pPr>
            <a:r>
              <a:rPr lang="ru-RU" sz="2000" b="1" dirty="0" smtClean="0"/>
              <a:t>Порядок прикрепления документов</a:t>
            </a:r>
            <a:r>
              <a:rPr lang="ru-RU" sz="2000" dirty="0" smtClean="0"/>
              <a:t>: </a:t>
            </a:r>
          </a:p>
          <a:p>
            <a:pPr marL="0" indent="0" algn="just">
              <a:buNone/>
            </a:pPr>
            <a:r>
              <a:rPr lang="ru-RU" sz="2000" dirty="0" smtClean="0"/>
              <a:t>1</a:t>
            </a:r>
            <a:r>
              <a:rPr lang="ru-RU" sz="2000" dirty="0"/>
              <a:t>. На форме </a:t>
            </a:r>
            <a:r>
              <a:rPr lang="ru-RU" sz="2000" dirty="0">
                <a:solidFill>
                  <a:srgbClr val="FF0000"/>
                </a:solidFill>
              </a:rPr>
              <a:t>создания сообщения</a:t>
            </a:r>
            <a:r>
              <a:rPr lang="ru-RU" sz="2000" dirty="0"/>
              <a:t> или </a:t>
            </a:r>
            <a:r>
              <a:rPr lang="ru-RU" sz="2000" dirty="0">
                <a:solidFill>
                  <a:srgbClr val="FF0000"/>
                </a:solidFill>
              </a:rPr>
              <a:t>в карточке сообщения </a:t>
            </a:r>
            <a:r>
              <a:rPr lang="ru-RU" sz="2000" dirty="0"/>
              <a:t>выбрать «Загрузить документ</a:t>
            </a:r>
            <a:r>
              <a:rPr lang="ru-RU" sz="2000" dirty="0" smtClean="0"/>
              <a:t>».</a:t>
            </a:r>
          </a:p>
          <a:p>
            <a:pPr marL="0" indent="0" algn="just">
              <a:buNone/>
            </a:pPr>
            <a:r>
              <a:rPr lang="ru-RU" sz="2000" dirty="0"/>
              <a:t>2. Выбрать файл на компьютере.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/>
              <a:t>3. Нажать «Открыть». </a:t>
            </a:r>
            <a:r>
              <a:rPr lang="ru-RU" sz="2000" dirty="0" smtClean="0"/>
              <a:t>и убедиться</a:t>
            </a:r>
            <a:r>
              <a:rPr lang="ru-RU" sz="2000" dirty="0"/>
              <a:t>, что файл появился в списке прикрепленных документов.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- </a:t>
            </a:r>
            <a:r>
              <a:rPr lang="ru-RU" sz="2000" b="1" dirty="0" smtClean="0"/>
              <a:t>Удаление файла: </a:t>
            </a:r>
            <a:r>
              <a:rPr lang="ru-RU" sz="2000" dirty="0"/>
              <a:t>Нажать значок корзины рядом с именем файла.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24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55872"/>
            <a:ext cx="8915698" cy="3487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Прикрепление документов к делу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53" y="6389959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</p:spTree>
    <p:extLst>
      <p:ext uri="{BB962C8B-B14F-4D97-AF65-F5344CB8AC3E}">
        <p14:creationId xmlns:p14="http://schemas.microsoft.com/office/powerpoint/2010/main" val="143631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402552"/>
            <a:ext cx="8817178" cy="569074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25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-48270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Устранение ошибок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9113" y="6259810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50" y="898345"/>
            <a:ext cx="8496944" cy="405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09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33" y="402552"/>
            <a:ext cx="8817178" cy="569074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26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9113" y="80222"/>
            <a:ext cx="8915698" cy="478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Техническая поддержка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9113" y="6259810"/>
            <a:ext cx="6114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itchFamily="34" charset="0"/>
              </a:rPr>
              <a:t>РУКОВОДСТВО </a:t>
            </a:r>
            <a:r>
              <a:rPr lang="ru-RU" sz="1200" dirty="0">
                <a:latin typeface="Century Gothic" pitchFamily="34" charset="0"/>
              </a:rPr>
              <a:t>ПОЛЬЗОВАТЕЛЯ Автоматизированной информационной системы «Учет несчастных случаев на производстве» (АИС УНС)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880698"/>
            <a:ext cx="7787702" cy="485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52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2204865"/>
            <a:ext cx="8064896" cy="792088"/>
          </a:xfrm>
        </p:spPr>
        <p:txBody>
          <a:bodyPr/>
          <a:lstStyle/>
          <a:p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563888" y="4725144"/>
            <a:ext cx="4930825" cy="113188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Первый заместитель начальника Витебского областного управления Департамента государственной инспекции труда Сергей Ануфриев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27</a:t>
            </a:fld>
            <a:endParaRPr lang="ru-RU"/>
          </a:p>
        </p:txBody>
      </p:sp>
      <p:pic>
        <p:nvPicPr>
          <p:cNvPr id="1027" name="Picture 3" descr="C:\Users\osipkov\Desktop\Герб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5456"/>
            <a:ext cx="1174826" cy="108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Рисунок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912" y="215456"/>
            <a:ext cx="2265122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3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484784"/>
            <a:ext cx="8064896" cy="3717032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1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</a:t>
            </a:r>
            <a:r>
              <a:rPr lang="ru-RU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расследования и учета несчастных случаев на производстве и профессиональных заболеваний, утвержденные постановлением </a:t>
            </a:r>
            <a:r>
              <a:rPr lang="ru-RU" sz="1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СовМина</a:t>
            </a:r>
            <a:r>
              <a:rPr lang="ru-RU" sz="1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15.01.2004 № 30,</a:t>
            </a:r>
            <a:r>
              <a:rPr lang="ru-RU" sz="1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принятием постановления </a:t>
            </a:r>
            <a:r>
              <a:rPr lang="ru-RU" sz="1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СовМина</a:t>
            </a:r>
            <a:r>
              <a:rPr lang="ru-RU" sz="1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21.11.2025 № 660</a:t>
            </a:r>
            <a:r>
              <a:rPr lang="ru-RU" sz="1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изложены в </a:t>
            </a:r>
            <a:r>
              <a:rPr lang="ru-RU" sz="1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новой редакции</a:t>
            </a:r>
          </a:p>
          <a:p>
            <a:pPr algn="just"/>
            <a:endParaRPr lang="ru-RU" sz="1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700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50" y="0"/>
            <a:ext cx="8915698" cy="836712"/>
          </a:xfrm>
        </p:spPr>
        <p:txBody>
          <a:bodyPr/>
          <a:lstStyle/>
          <a:p>
            <a:r>
              <a:rPr lang="ru-RU" dirty="0" smtClean="0"/>
              <a:t>Законодательные 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50" y="825446"/>
            <a:ext cx="8825943" cy="588476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200" dirty="0" smtClean="0">
                <a:solidFill>
                  <a:srgbClr val="FF0000"/>
                </a:solidFill>
              </a:rPr>
              <a:t>Закон «Об </a:t>
            </a:r>
            <a:r>
              <a:rPr lang="ru-RU" sz="2200" dirty="0">
                <a:solidFill>
                  <a:srgbClr val="FF0000"/>
                </a:solidFill>
              </a:rPr>
              <a:t>охране </a:t>
            </a:r>
            <a:r>
              <a:rPr lang="ru-RU" sz="2200" dirty="0" smtClean="0">
                <a:solidFill>
                  <a:srgbClr val="FF0000"/>
                </a:solidFill>
              </a:rPr>
              <a:t>труда» </a:t>
            </a:r>
            <a:r>
              <a:rPr lang="ru-RU" sz="2200" dirty="0" smtClean="0"/>
              <a:t>Республики Беларусь от </a:t>
            </a:r>
            <a:r>
              <a:rPr lang="ru-RU" sz="2200" dirty="0" smtClean="0"/>
              <a:t>23.06.2008		 № </a:t>
            </a:r>
            <a:r>
              <a:rPr lang="ru-RU" sz="2200" dirty="0"/>
              <a:t>356-З </a:t>
            </a:r>
            <a:r>
              <a:rPr lang="ru-RU" sz="2200" dirty="0" smtClean="0"/>
              <a:t>(в ред</a:t>
            </a:r>
            <a:r>
              <a:rPr lang="ru-RU" sz="2200" dirty="0"/>
              <a:t>. от </a:t>
            </a:r>
            <a:r>
              <a:rPr lang="ru-RU" sz="2200" dirty="0" smtClean="0"/>
              <a:t>17.07.2023, Статья 17,32).</a:t>
            </a:r>
          </a:p>
          <a:p>
            <a:pPr algn="just"/>
            <a:endParaRPr lang="ru-RU" sz="800" dirty="0" smtClean="0"/>
          </a:p>
          <a:p>
            <a:pPr algn="just"/>
            <a:r>
              <a:rPr lang="ru-RU" sz="2200" dirty="0" smtClean="0"/>
              <a:t>Указ </a:t>
            </a:r>
            <a:r>
              <a:rPr lang="ru-RU" sz="2200" dirty="0"/>
              <a:t>Президента Республики Беларусь от </a:t>
            </a:r>
            <a:r>
              <a:rPr lang="ru-RU" sz="2200" dirty="0" smtClean="0"/>
              <a:t>18 марта 2025 </a:t>
            </a:r>
            <a:r>
              <a:rPr lang="ru-RU" sz="2200" dirty="0"/>
              <a:t>г. </a:t>
            </a:r>
            <a:r>
              <a:rPr lang="ru-RU" sz="2200" dirty="0" smtClean="0"/>
              <a:t>		№ </a:t>
            </a:r>
            <a:r>
              <a:rPr lang="ru-RU" sz="2200" dirty="0" smtClean="0"/>
              <a:t>108 </a:t>
            </a:r>
            <a:r>
              <a:rPr lang="ru-RU" sz="2200" dirty="0" smtClean="0">
                <a:solidFill>
                  <a:srgbClr val="FF0000"/>
                </a:solidFill>
              </a:rPr>
              <a:t>«О Страховании» </a:t>
            </a:r>
            <a:r>
              <a:rPr lang="ru-RU" sz="2200" dirty="0" smtClean="0"/>
              <a:t>(Положение об обязательном страховании</a:t>
            </a:r>
            <a:r>
              <a:rPr lang="ru-RU" sz="2200" dirty="0" smtClean="0"/>
              <a:t>) </a:t>
            </a:r>
            <a:r>
              <a:rPr lang="ru-RU" sz="2200" dirty="0"/>
              <a:t>(в ред. </a:t>
            </a:r>
            <a:r>
              <a:rPr lang="ru-RU" sz="2200" dirty="0" smtClean="0"/>
              <a:t>от </a:t>
            </a:r>
            <a:r>
              <a:rPr lang="ru-RU" sz="2200" dirty="0"/>
              <a:t>10.09.2025 </a:t>
            </a:r>
            <a:r>
              <a:rPr lang="en-US" sz="2200" dirty="0"/>
              <a:t>N </a:t>
            </a:r>
            <a:r>
              <a:rPr lang="en-US" sz="2200" dirty="0" smtClean="0"/>
              <a:t>329</a:t>
            </a:r>
            <a:r>
              <a:rPr lang="ru-RU" sz="2200" dirty="0" smtClean="0"/>
              <a:t>)</a:t>
            </a:r>
            <a:r>
              <a:rPr lang="ru-RU" sz="2200" dirty="0" smtClean="0"/>
              <a:t>.</a:t>
            </a:r>
            <a:endParaRPr lang="ru-RU" sz="2200" dirty="0" smtClean="0"/>
          </a:p>
          <a:p>
            <a:pPr algn="just"/>
            <a:endParaRPr lang="ru-RU" sz="800" dirty="0" smtClean="0"/>
          </a:p>
          <a:p>
            <a:pPr algn="just"/>
            <a:r>
              <a:rPr lang="ru-RU" sz="2200" dirty="0" smtClean="0"/>
              <a:t>Постановление Министерства </a:t>
            </a:r>
            <a:r>
              <a:rPr lang="ru-RU" sz="2200" dirty="0"/>
              <a:t>труда и социальной защиты Республики Беларусь и Министерства здравоохранения Республики Беларусь </a:t>
            </a:r>
            <a:r>
              <a:rPr lang="ru-RU" sz="2200" b="1" dirty="0">
                <a:solidFill>
                  <a:srgbClr val="FF0000"/>
                </a:solidFill>
              </a:rPr>
              <a:t>от </a:t>
            </a:r>
            <a:r>
              <a:rPr lang="ru-RU" sz="2200" b="1" dirty="0" smtClean="0">
                <a:solidFill>
                  <a:srgbClr val="FF0000"/>
                </a:solidFill>
              </a:rPr>
              <a:t>04 октября 2024 </a:t>
            </a:r>
            <a:r>
              <a:rPr lang="ru-RU" sz="2200" b="1" dirty="0">
                <a:solidFill>
                  <a:srgbClr val="FF0000"/>
                </a:solidFill>
              </a:rPr>
              <a:t>г. </a:t>
            </a:r>
            <a:r>
              <a:rPr lang="ru-RU" sz="2200" b="1" dirty="0" smtClean="0">
                <a:solidFill>
                  <a:srgbClr val="FF0000"/>
                </a:solidFill>
              </a:rPr>
              <a:t>№ </a:t>
            </a:r>
            <a:r>
              <a:rPr lang="ru-RU" sz="2200" b="1" dirty="0" smtClean="0">
                <a:solidFill>
                  <a:srgbClr val="FF0000"/>
                </a:solidFill>
              </a:rPr>
              <a:t>81/144 </a:t>
            </a:r>
            <a:r>
              <a:rPr lang="ru-RU" sz="2200" dirty="0"/>
              <a:t>(в  ред. </a:t>
            </a:r>
            <a:r>
              <a:rPr lang="ru-RU" sz="2200" dirty="0"/>
              <a:t>от 29.01.2026 </a:t>
            </a:r>
            <a:r>
              <a:rPr lang="en-US" sz="2200" dirty="0"/>
              <a:t>N </a:t>
            </a:r>
            <a:r>
              <a:rPr lang="en-US" sz="2200" dirty="0"/>
              <a:t>7/5</a:t>
            </a:r>
            <a:r>
              <a:rPr lang="ru-RU" sz="2200" dirty="0" smtClean="0"/>
              <a:t>). </a:t>
            </a:r>
          </a:p>
          <a:p>
            <a:pPr marL="0" indent="0" algn="just">
              <a:buNone/>
            </a:pPr>
            <a:r>
              <a:rPr lang="ru-RU" sz="2200" dirty="0" smtClean="0">
                <a:solidFill>
                  <a:srgbClr val="FF0000"/>
                </a:solidFill>
              </a:rPr>
              <a:t>"</a:t>
            </a:r>
            <a:r>
              <a:rPr lang="ru-RU" sz="2200" dirty="0" smtClean="0">
                <a:solidFill>
                  <a:srgbClr val="FF0000"/>
                </a:solidFill>
              </a:rPr>
              <a:t>О документах, необходимых для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расследования и учета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несчастных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случаев на </a:t>
            </a:r>
            <a:r>
              <a:rPr lang="ru-RU" sz="2200" dirty="0">
                <a:solidFill>
                  <a:srgbClr val="FF0000"/>
                </a:solidFill>
              </a:rPr>
              <a:t>производстве и профессиональных </a:t>
            </a:r>
            <a:r>
              <a:rPr lang="ru-RU" sz="2200" dirty="0" smtClean="0">
                <a:solidFill>
                  <a:srgbClr val="FF0000"/>
                </a:solidFill>
              </a:rPr>
              <a:t>заболеваний</a:t>
            </a:r>
            <a:r>
              <a:rPr lang="ru-RU" sz="2200" dirty="0" smtClean="0">
                <a:solidFill>
                  <a:srgbClr val="FF0000"/>
                </a:solidFill>
              </a:rPr>
              <a:t>"</a:t>
            </a:r>
            <a:r>
              <a:rPr lang="ru-RU" sz="2200" dirty="0" smtClean="0"/>
              <a:t>.</a:t>
            </a:r>
            <a:r>
              <a:rPr lang="ru-RU" sz="2000" dirty="0"/>
              <a:t> </a:t>
            </a:r>
            <a:r>
              <a:rPr lang="ru-RU" sz="2000" dirty="0" smtClean="0"/>
              <a:t>(Инструкция </a:t>
            </a:r>
            <a:r>
              <a:rPr lang="ru-RU" sz="2200" dirty="0" smtClean="0"/>
              <a:t>о</a:t>
            </a:r>
            <a:r>
              <a:rPr lang="ru-RU" sz="2200" dirty="0"/>
              <a:t> порядке заполнения, ведения и хранения документов, необходимых для расследования и учета несчастных случаев на производстве и профессиональных </a:t>
            </a:r>
            <a:r>
              <a:rPr lang="ru-RU" sz="2200" dirty="0" smtClean="0"/>
              <a:t>заболеваний).</a:t>
            </a:r>
            <a:endParaRPr lang="ru-RU" sz="2200" dirty="0"/>
          </a:p>
          <a:p>
            <a:pPr algn="just"/>
            <a:endParaRPr lang="ru-RU" sz="800" dirty="0" smtClean="0"/>
          </a:p>
          <a:p>
            <a:pPr algn="just"/>
            <a:r>
              <a:rPr lang="ru-RU" dirty="0" smtClean="0"/>
              <a:t>Постановление </a:t>
            </a:r>
            <a:r>
              <a:rPr lang="ru-RU" dirty="0"/>
              <a:t>Министерства здравоохранения Республики Беларусь от 23.01.2015 </a:t>
            </a:r>
            <a:r>
              <a:rPr lang="ru-RU" dirty="0" smtClean="0"/>
              <a:t>№ </a:t>
            </a:r>
            <a:r>
              <a:rPr lang="ru-RU" dirty="0"/>
              <a:t>9 </a:t>
            </a:r>
            <a:r>
              <a:rPr lang="ru-RU" dirty="0" smtClean="0"/>
              <a:t>«Об </a:t>
            </a:r>
            <a:r>
              <a:rPr lang="ru-RU" dirty="0"/>
              <a:t>утверждении </a:t>
            </a:r>
            <a:r>
              <a:rPr lang="ru-RU" dirty="0">
                <a:solidFill>
                  <a:srgbClr val="FF0000"/>
                </a:solidFill>
              </a:rPr>
              <a:t>Правил определения тяжести </a:t>
            </a:r>
            <a:r>
              <a:rPr lang="ru-RU" dirty="0" smtClean="0">
                <a:solidFill>
                  <a:srgbClr val="FF0000"/>
                </a:solidFill>
              </a:rPr>
              <a:t>производственных травм</a:t>
            </a:r>
            <a:r>
              <a:rPr lang="ru-RU" sz="2000" dirty="0" smtClean="0"/>
              <a:t>».</a:t>
            </a:r>
            <a:endParaRPr lang="ru-RU" sz="22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ru-RU" sz="22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НПА РБ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160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005" y="-209"/>
            <a:ext cx="8728467" cy="9809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/>
              <a:t>Обязанность работодателя по расследованию и учёту несчастных случаев на производстве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665" y="1346038"/>
            <a:ext cx="8229600" cy="4525963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pPr algn="just"/>
            <a:r>
              <a:rPr lang="ru-RU" dirty="0" smtClean="0">
                <a:solidFill>
                  <a:srgbClr val="FF0000"/>
                </a:solidFill>
              </a:rPr>
              <a:t>обеспечивать </a:t>
            </a:r>
            <a:r>
              <a:rPr lang="ru-RU" dirty="0" smtClean="0"/>
              <a:t>в порядке, установленном законодательством, </a:t>
            </a:r>
            <a:r>
              <a:rPr lang="ru-RU" dirty="0" smtClean="0">
                <a:solidFill>
                  <a:srgbClr val="FF0000"/>
                </a:solidFill>
              </a:rPr>
              <a:t>расследование и учет несчастных случаев на производстве</a:t>
            </a:r>
            <a:r>
              <a:rPr lang="ru-RU" dirty="0" smtClean="0"/>
              <a:t>, профессиональных заболеваний, техническое расследование причин аварий, </a:t>
            </a:r>
            <a:r>
              <a:rPr lang="ru-RU" dirty="0"/>
              <a:t>инцидентов на опасных производственных </a:t>
            </a:r>
            <a:r>
              <a:rPr lang="ru-RU" dirty="0" smtClean="0"/>
              <a:t>объектах</a:t>
            </a:r>
            <a:r>
              <a:rPr lang="ru-RU" dirty="0"/>
              <a:t>, </a:t>
            </a:r>
            <a:r>
              <a:rPr lang="ru-RU" dirty="0">
                <a:solidFill>
                  <a:srgbClr val="FF0000"/>
                </a:solidFill>
              </a:rPr>
              <a:t>разработку и реализацию </a:t>
            </a:r>
            <a:r>
              <a:rPr lang="ru-RU" dirty="0" smtClean="0">
                <a:solidFill>
                  <a:srgbClr val="FF0000"/>
                </a:solidFill>
              </a:rPr>
              <a:t>мер </a:t>
            </a:r>
            <a:r>
              <a:rPr lang="ru-RU" dirty="0">
                <a:solidFill>
                  <a:srgbClr val="FF0000"/>
                </a:solidFill>
              </a:rPr>
              <a:t>по их профилактике </a:t>
            </a:r>
            <a:r>
              <a:rPr lang="ru-RU" dirty="0" smtClean="0">
                <a:solidFill>
                  <a:srgbClr val="FF0000"/>
                </a:solidFill>
              </a:rPr>
              <a:t>и предупреждению</a:t>
            </a:r>
            <a:r>
              <a:rPr lang="ru-RU" dirty="0" smtClean="0"/>
              <a:t>;</a:t>
            </a:r>
          </a:p>
          <a:p>
            <a:pPr algn="just"/>
            <a:endParaRPr lang="ru-RU" dirty="0"/>
          </a:p>
          <a:p>
            <a:pPr algn="just"/>
            <a:r>
              <a:rPr lang="ru-RU" sz="21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 </a:t>
            </a:r>
            <a:r>
              <a:rPr lang="ru-RU" sz="21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адрес ГИТ поступило </a:t>
            </a:r>
            <a:r>
              <a:rPr lang="ru-RU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236 актов </a:t>
            </a:r>
            <a:r>
              <a:rPr lang="ru-RU" sz="21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расследованиям.</a:t>
            </a:r>
          </a:p>
          <a:p>
            <a:pPr algn="just"/>
            <a:r>
              <a:rPr lang="ru-RU" sz="21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фактам нарушения порядка проведения расследований несчастных случаев </a:t>
            </a:r>
            <a:r>
              <a:rPr lang="ru-RU" sz="21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ГИТ за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 к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административной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 	</a:t>
            </a:r>
            <a:r>
              <a:rPr lang="ru-RU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статье </a:t>
            </a:r>
            <a:r>
              <a:rPr lang="ru-RU" sz="2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10.14 КоАП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привлечено:</a:t>
            </a:r>
          </a:p>
          <a:p>
            <a:pPr marL="0" indent="0" algn="just">
              <a:buNone/>
            </a:pPr>
            <a:r>
              <a:rPr lang="ru-RU" sz="21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должностных лиц на сумму </a:t>
            </a:r>
            <a:r>
              <a:rPr lang="ru-RU" sz="2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7,602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  <a:endParaRPr lang="ru-RU" sz="21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1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 </a:t>
            </a:r>
            <a:r>
              <a:rPr lang="ru-RU" sz="2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за сокрытие несчастного случая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производстве (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должностные лица оштрафованы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2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0,84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руб.)</a:t>
            </a:r>
            <a:endParaRPr lang="ru-RU" sz="21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59165" y="6021288"/>
            <a:ext cx="3408779" cy="700187"/>
          </a:xfrm>
        </p:spPr>
        <p:txBody>
          <a:bodyPr/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Статья 17   </a:t>
            </a:r>
            <a:r>
              <a:rPr lang="ru-RU" dirty="0" smtClean="0"/>
              <a:t>Закона </a:t>
            </a:r>
            <a:r>
              <a:rPr lang="ru-RU" dirty="0"/>
              <a:t>Республики Беларусь от 23.06.2008 N 356-З (ред. от 17.07.2023) "Об охране труда"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0"/>
            <a:ext cx="72167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52400" y="152400"/>
            <a:ext cx="72167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04800" y="304800"/>
            <a:ext cx="72167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82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20279" y="973740"/>
            <a:ext cx="7509321" cy="5188773"/>
            <a:chOff x="0" y="0"/>
            <a:chExt cx="3955527" cy="19495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955527" cy="1949540"/>
            </a:xfrm>
            <a:custGeom>
              <a:avLst/>
              <a:gdLst/>
              <a:ahLst/>
              <a:cxnLst/>
              <a:rect l="l" t="t" r="r" b="b"/>
              <a:pathLst>
                <a:path w="3955527" h="1949540">
                  <a:moveTo>
                    <a:pt x="26290" y="0"/>
                  </a:moveTo>
                  <a:lnTo>
                    <a:pt x="3929237" y="0"/>
                  </a:lnTo>
                  <a:cubicBezTo>
                    <a:pt x="3943757" y="0"/>
                    <a:pt x="3955527" y="11770"/>
                    <a:pt x="3955527" y="26290"/>
                  </a:cubicBezTo>
                  <a:lnTo>
                    <a:pt x="3955527" y="1923250"/>
                  </a:lnTo>
                  <a:cubicBezTo>
                    <a:pt x="3955527" y="1937770"/>
                    <a:pt x="3943757" y="1949540"/>
                    <a:pt x="3929237" y="1949540"/>
                  </a:cubicBezTo>
                  <a:lnTo>
                    <a:pt x="26290" y="1949540"/>
                  </a:lnTo>
                  <a:cubicBezTo>
                    <a:pt x="11770" y="1949540"/>
                    <a:pt x="0" y="1937770"/>
                    <a:pt x="0" y="1923250"/>
                  </a:cubicBezTo>
                  <a:lnTo>
                    <a:pt x="0" y="26290"/>
                  </a:lnTo>
                  <a:cubicBezTo>
                    <a:pt x="0" y="11770"/>
                    <a:pt x="11770" y="0"/>
                    <a:pt x="26290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3955527" cy="20066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914400" y="1193800"/>
            <a:ext cx="7315200" cy="5291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ru-RU" sz="3500" b="1" kern="1000" spc="-100" dirty="0">
                <a:solidFill>
                  <a:srgbClr val="0A152F"/>
                </a:solidFill>
                <a:latin typeface="Arial Narrow" pitchFamily="34" charset="0"/>
                <a:ea typeface="Poppins Bold"/>
                <a:cs typeface="Poppins Bold"/>
                <a:sym typeface="Poppins Bold"/>
              </a:rPr>
              <a:t>Цель расследования несчастного случая</a:t>
            </a:r>
            <a:endParaRPr lang="en-US" sz="3500" b="1" kern="1000" spc="-100" dirty="0">
              <a:solidFill>
                <a:srgbClr val="0A152F"/>
              </a:solidFill>
              <a:latin typeface="Arial Narrow" pitchFamily="34" charset="0"/>
              <a:ea typeface="Poppins Bold"/>
              <a:cs typeface="Poppins Bold"/>
              <a:sym typeface="Poppins Bold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85900" y="1933292"/>
            <a:ext cx="2209800" cy="812800"/>
          </a:xfrm>
          <a:prstGeom prst="roundRect">
            <a:avLst/>
          </a:prstGeom>
          <a:solidFill>
            <a:srgbClr val="37609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algn="ctr"/>
            <a:r>
              <a:rPr lang="ru-RU" sz="1900" dirty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Для страхования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10378" y="1864616"/>
            <a:ext cx="2209800" cy="8128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algn="ctr"/>
            <a:r>
              <a:rPr lang="ru-RU" sz="1900" dirty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Для охраны труда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56225" y="3009327"/>
            <a:ext cx="2895600" cy="1117600"/>
          </a:xfrm>
          <a:prstGeom prst="roundRect">
            <a:avLst/>
          </a:prstGeom>
          <a:solidFill>
            <a:srgbClr val="5E8BC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>
              <a:lnSpc>
                <a:spcPts val="1800"/>
              </a:lnSpc>
            </a:pPr>
            <a:r>
              <a:rPr lang="ru-RU" sz="1900" dirty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Создание документа, подтверждающего, что случай страховой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56225" y="4321135"/>
            <a:ext cx="2895600" cy="1092200"/>
          </a:xfrm>
          <a:prstGeom prst="roundRect">
            <a:avLst/>
          </a:prstGeom>
          <a:solidFill>
            <a:srgbClr val="5E8BC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>
              <a:lnSpc>
                <a:spcPts val="1800"/>
              </a:lnSpc>
            </a:pPr>
            <a:r>
              <a:rPr lang="ru-RU" sz="1900" dirty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Определение размера грубой неосторожности потерпевшего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40928" y="2956466"/>
            <a:ext cx="2895600" cy="1157760"/>
          </a:xfrm>
          <a:prstGeom prst="roundRect">
            <a:avLst/>
          </a:prstGeom>
          <a:solidFill>
            <a:srgbClr val="B24340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algn="r"/>
            <a:r>
              <a:rPr lang="ru-RU" sz="1900" dirty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Определение причин несчастного </a:t>
            </a:r>
            <a:r>
              <a:rPr lang="ru-RU" sz="1900" dirty="0" smtClean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случая</a:t>
            </a:r>
          </a:p>
          <a:p>
            <a:pPr algn="r"/>
            <a:r>
              <a:rPr lang="ru-RU" sz="1900" dirty="0" smtClean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и лиц допустивших нарушения</a:t>
            </a:r>
            <a:endParaRPr lang="ru-RU" sz="1900" dirty="0">
              <a:solidFill>
                <a:schemeClr val="bg1"/>
              </a:solidFill>
              <a:latin typeface="MS Reference Sans Serif" pitchFamily="34" charset="0"/>
              <a:ea typeface="Poppins"/>
              <a:cs typeface="Poppin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44854" y="4312588"/>
            <a:ext cx="2933700" cy="1301778"/>
          </a:xfrm>
          <a:prstGeom prst="roundRect">
            <a:avLst/>
          </a:prstGeom>
          <a:solidFill>
            <a:srgbClr val="B24340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algn="r">
              <a:lnSpc>
                <a:spcPts val="1800"/>
              </a:lnSpc>
            </a:pPr>
            <a:r>
              <a:rPr lang="ru-RU" sz="1900" dirty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Выработка </a:t>
            </a:r>
            <a:r>
              <a:rPr lang="ru-RU" sz="1900" dirty="0" smtClean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и реализация мероприятий </a:t>
            </a:r>
            <a:r>
              <a:rPr lang="ru-RU" sz="1900" dirty="0">
                <a:solidFill>
                  <a:schemeClr val="bg1"/>
                </a:solidFill>
                <a:latin typeface="MS Reference Sans Serif" pitchFamily="34" charset="0"/>
                <a:ea typeface="Poppins"/>
                <a:cs typeface="Poppins"/>
              </a:rPr>
              <a:t>по устранению этих причин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181100" y="2339692"/>
            <a:ext cx="0" cy="2463800"/>
          </a:xfrm>
          <a:prstGeom prst="line">
            <a:avLst/>
          </a:prstGeom>
          <a:ln w="63500">
            <a:solidFill>
              <a:srgbClr val="37609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181100" y="3645024"/>
            <a:ext cx="266700" cy="0"/>
          </a:xfrm>
          <a:prstGeom prst="straightConnector1">
            <a:avLst/>
          </a:prstGeom>
          <a:ln w="63500">
            <a:solidFill>
              <a:srgbClr val="37609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176548" y="4803492"/>
            <a:ext cx="266700" cy="0"/>
          </a:xfrm>
          <a:prstGeom prst="straightConnector1">
            <a:avLst/>
          </a:prstGeom>
          <a:ln w="63500">
            <a:solidFill>
              <a:srgbClr val="37609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8" idx="1"/>
          </p:cNvCxnSpPr>
          <p:nvPr/>
        </p:nvCxnSpPr>
        <p:spPr>
          <a:xfrm>
            <a:off x="1181100" y="2339692"/>
            <a:ext cx="304800" cy="0"/>
          </a:xfrm>
          <a:prstGeom prst="line">
            <a:avLst/>
          </a:prstGeom>
          <a:ln w="63500">
            <a:solidFill>
              <a:srgbClr val="37609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8032694" y="2339692"/>
            <a:ext cx="0" cy="2463800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7736528" y="3456985"/>
            <a:ext cx="266700" cy="0"/>
          </a:xfrm>
          <a:prstGeom prst="straightConnector1">
            <a:avLst/>
          </a:prstGeom>
          <a:ln w="635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7791450" y="4803492"/>
            <a:ext cx="266700" cy="0"/>
          </a:xfrm>
          <a:prstGeom prst="straightConnector1">
            <a:avLst/>
          </a:prstGeom>
          <a:ln w="635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727894" y="2339692"/>
            <a:ext cx="304800" cy="0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89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50" y="0"/>
            <a:ext cx="8915698" cy="83671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НАДЗОР за расследованием, оформлением, учетом несчастных случаев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376" y="836712"/>
            <a:ext cx="8528096" cy="5884762"/>
          </a:xfrm>
        </p:spPr>
        <p:txBody>
          <a:bodyPr>
            <a:normAutofit/>
          </a:bodyPr>
          <a:lstStyle/>
          <a:p>
            <a:pPr algn="just"/>
            <a:endParaRPr lang="ru-RU" sz="900" dirty="0" smtClean="0"/>
          </a:p>
          <a:p>
            <a:pPr algn="just"/>
            <a:r>
              <a:rPr lang="ru-RU" sz="3200" dirty="0" smtClean="0"/>
              <a:t>Постановление Министерства </a:t>
            </a:r>
            <a:r>
              <a:rPr lang="ru-RU" sz="3200" dirty="0"/>
              <a:t>труда и социальной защиты Республики Беларусь </a:t>
            </a:r>
            <a:r>
              <a:rPr lang="ru-RU" sz="3200" b="1" dirty="0" smtClean="0">
                <a:solidFill>
                  <a:srgbClr val="FF0000"/>
                </a:solidFill>
              </a:rPr>
              <a:t>от 03 ноября 2025 </a:t>
            </a:r>
            <a:r>
              <a:rPr lang="ru-RU" sz="3200" b="1" dirty="0">
                <a:solidFill>
                  <a:srgbClr val="FF0000"/>
                </a:solidFill>
              </a:rPr>
              <a:t>г. </a:t>
            </a:r>
            <a:r>
              <a:rPr lang="ru-RU" sz="3200" b="1" dirty="0" smtClean="0">
                <a:solidFill>
                  <a:srgbClr val="FF0000"/>
                </a:solidFill>
              </a:rPr>
              <a:t>№ 128 </a:t>
            </a:r>
            <a:r>
              <a:rPr lang="ru-RU" sz="3200" dirty="0"/>
              <a:t>(</a:t>
            </a:r>
            <a:r>
              <a:rPr lang="ru-RU" sz="3200" b="1" dirty="0" smtClean="0"/>
              <a:t>вступило </a:t>
            </a:r>
            <a:r>
              <a:rPr lang="ru-RU" sz="3200" b="1" dirty="0"/>
              <a:t>в силу 01.01.2026</a:t>
            </a:r>
            <a:r>
              <a:rPr lang="ru-RU" sz="3200" dirty="0"/>
              <a:t>)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"О надзоре за правильным и своевременным расследованием, оформлением и учетом несчастных случаев" </a:t>
            </a:r>
            <a:r>
              <a:rPr lang="ru-RU" sz="2800" dirty="0" smtClean="0"/>
              <a:t>(Утверждена Инструкция о порядке осуществления надзора за правильным и своевременным расследованием, оформлением и учетом несчастных случаев</a:t>
            </a:r>
            <a:r>
              <a:rPr lang="ru-RU" sz="2800" dirty="0" smtClean="0"/>
              <a:t>)</a:t>
            </a:r>
            <a:endParaRPr lang="ru-RU" sz="3200" dirty="0" smtClean="0"/>
          </a:p>
          <a:p>
            <a:pPr algn="just"/>
            <a:endParaRPr lang="ru-RU" sz="900" dirty="0" smtClean="0"/>
          </a:p>
          <a:p>
            <a:pPr marL="0" indent="0" algn="just">
              <a:buNone/>
            </a:pPr>
            <a:endParaRPr lang="ru-RU" sz="22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НПА РБ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778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496943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u="sng" dirty="0"/>
              <a:t>А</a:t>
            </a:r>
            <a:r>
              <a:rPr lang="ru-RU" sz="1800" u="sng" dirty="0" smtClean="0"/>
              <a:t>нализу </a:t>
            </a:r>
            <a:r>
              <a:rPr lang="ru-RU" sz="1800" u="sng" dirty="0"/>
              <a:t>подлежат следующие вопросы</a:t>
            </a:r>
            <a:r>
              <a:rPr lang="ru-RU" sz="1800" dirty="0"/>
              <a:t>:</a:t>
            </a:r>
          </a:p>
          <a:p>
            <a:r>
              <a:rPr lang="ru-RU" sz="1800" dirty="0"/>
              <a:t> </a:t>
            </a:r>
            <a:r>
              <a:rPr lang="ru-RU" sz="1800" b="1" dirty="0">
                <a:solidFill>
                  <a:schemeClr val="tx1"/>
                </a:solidFill>
              </a:rPr>
              <a:t>соблюдение сроков</a:t>
            </a:r>
            <a:r>
              <a:rPr lang="ru-RU" sz="1800" dirty="0"/>
              <a:t>:</a:t>
            </a:r>
          </a:p>
          <a:p>
            <a:pPr marL="0" indent="0" algn="just">
              <a:buNone/>
            </a:pPr>
            <a:r>
              <a:rPr lang="ru-RU" sz="1800" dirty="0" smtClean="0"/>
              <a:t>- </a:t>
            </a:r>
            <a:r>
              <a:rPr lang="ru-RU" sz="1800" u="sng" dirty="0" smtClean="0"/>
              <a:t>расследования</a:t>
            </a:r>
            <a:r>
              <a:rPr lang="ru-RU" sz="1800" dirty="0"/>
              <a:t> несчастного случая;</a:t>
            </a:r>
          </a:p>
          <a:p>
            <a:pPr marL="0" indent="0" algn="just">
              <a:buNone/>
            </a:pPr>
            <a:r>
              <a:rPr lang="ru-RU" sz="1800" dirty="0" smtClean="0"/>
              <a:t>- </a:t>
            </a:r>
            <a:r>
              <a:rPr lang="ru-RU" sz="1800" u="sng" dirty="0" smtClean="0"/>
              <a:t>оформления</a:t>
            </a:r>
            <a:r>
              <a:rPr lang="ru-RU" sz="1800" dirty="0" smtClean="0"/>
              <a:t> </a:t>
            </a:r>
            <a:r>
              <a:rPr lang="ru-RU" sz="1800" dirty="0"/>
              <a:t>и </a:t>
            </a:r>
            <a:r>
              <a:rPr lang="ru-RU" sz="1800" u="sng" dirty="0"/>
              <a:t>направления</a:t>
            </a:r>
            <a:r>
              <a:rPr lang="ru-RU" sz="1800" dirty="0"/>
              <a:t> документов расследования несчастного случая в территориальное подразделение Департамента;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правильность установления страхователем</a:t>
            </a:r>
            <a:r>
              <a:rPr lang="ru-RU" sz="1800" dirty="0"/>
              <a:t>:</a:t>
            </a:r>
          </a:p>
          <a:p>
            <a:pPr marL="0" indent="0" algn="just">
              <a:buNone/>
            </a:pPr>
            <a:r>
              <a:rPr lang="ru-RU" sz="1800" dirty="0" smtClean="0"/>
              <a:t>- </a:t>
            </a:r>
            <a:r>
              <a:rPr lang="ru-RU" sz="1800" b="1" i="1" dirty="0" smtClean="0">
                <a:solidFill>
                  <a:srgbClr val="0070C0"/>
                </a:solidFill>
              </a:rPr>
              <a:t>обстоятельств</a:t>
            </a:r>
            <a:r>
              <a:rPr lang="ru-RU" sz="1800" dirty="0" smtClean="0"/>
              <a:t> </a:t>
            </a:r>
            <a:r>
              <a:rPr lang="ru-RU" sz="1800" dirty="0"/>
              <a:t>несчастного случая;</a:t>
            </a:r>
          </a:p>
          <a:p>
            <a:pPr marL="0" indent="0" algn="just">
              <a:buNone/>
            </a:pPr>
            <a:r>
              <a:rPr lang="ru-RU" sz="1800" dirty="0" smtClean="0"/>
              <a:t>- </a:t>
            </a:r>
            <a:r>
              <a:rPr lang="ru-RU" sz="1800" b="1" i="1" dirty="0" smtClean="0">
                <a:solidFill>
                  <a:srgbClr val="0070C0"/>
                </a:solidFill>
              </a:rPr>
              <a:t>причин</a:t>
            </a:r>
            <a:r>
              <a:rPr lang="ru-RU" sz="1800" dirty="0" smtClean="0">
                <a:solidFill>
                  <a:srgbClr val="0070C0"/>
                </a:solidFill>
              </a:rPr>
              <a:t> </a:t>
            </a:r>
            <a:r>
              <a:rPr lang="ru-RU" sz="1800" dirty="0"/>
              <a:t>несчастного случая;</a:t>
            </a:r>
          </a:p>
          <a:p>
            <a:pPr marL="0" indent="0" algn="just">
              <a:buNone/>
            </a:pPr>
            <a:r>
              <a:rPr lang="ru-RU" sz="1800" dirty="0" smtClean="0"/>
              <a:t>- </a:t>
            </a:r>
            <a:r>
              <a:rPr lang="ru-RU" sz="1800" b="1" i="1" dirty="0" smtClean="0">
                <a:solidFill>
                  <a:srgbClr val="0070C0"/>
                </a:solidFill>
              </a:rPr>
              <a:t>лиц</a:t>
            </a:r>
            <a:r>
              <a:rPr lang="ru-RU" sz="1800" b="1" i="1" dirty="0">
                <a:solidFill>
                  <a:srgbClr val="0070C0"/>
                </a:solidFill>
              </a:rPr>
              <a:t>, допустивших нарушения </a:t>
            </a:r>
            <a:r>
              <a:rPr lang="ru-RU" sz="1800" dirty="0"/>
              <a:t>требований нормативных правовых актов, в том числе </a:t>
            </a:r>
            <a:r>
              <a:rPr lang="ru-RU" sz="1800" dirty="0" smtClean="0"/>
              <a:t>ТНПА, </a:t>
            </a:r>
            <a:r>
              <a:rPr lang="ru-RU" sz="1800" dirty="0"/>
              <a:t>являющихся в соответствии с законодательными актами и постановлениями Правительства Республики Беларусь обязательными для соблюдения, технических регламентов Таможенного союза и Евразийского экономического союза, локальных правовых актов, приведшие к несчастному случаю;</a:t>
            </a:r>
          </a:p>
          <a:p>
            <a:pPr marL="0" indent="0" algn="just">
              <a:buNone/>
            </a:pPr>
            <a:r>
              <a:rPr lang="ru-RU" sz="1800" dirty="0" smtClean="0"/>
              <a:t>- </a:t>
            </a:r>
            <a:r>
              <a:rPr lang="ru-RU" sz="1800" b="1" i="1" dirty="0" smtClean="0">
                <a:solidFill>
                  <a:srgbClr val="0070C0"/>
                </a:solidFill>
              </a:rPr>
              <a:t>грубой </a:t>
            </a:r>
            <a:r>
              <a:rPr lang="ru-RU" sz="1800" b="1" i="1" dirty="0">
                <a:solidFill>
                  <a:srgbClr val="0070C0"/>
                </a:solidFill>
              </a:rPr>
              <a:t>неосторожности </a:t>
            </a:r>
            <a:r>
              <a:rPr lang="ru-RU" sz="1800" dirty="0"/>
              <a:t>в действиях потерпевшего;</a:t>
            </a:r>
          </a:p>
          <a:p>
            <a:pPr marL="0" indent="0" algn="just">
              <a:buNone/>
            </a:pPr>
            <a:r>
              <a:rPr lang="ru-RU" sz="1800" dirty="0" smtClean="0"/>
              <a:t>- </a:t>
            </a:r>
            <a:r>
              <a:rPr lang="ru-RU" sz="1800" b="1" i="1" dirty="0" smtClean="0">
                <a:solidFill>
                  <a:srgbClr val="0070C0"/>
                </a:solidFill>
              </a:rPr>
              <a:t>мероприятий</a:t>
            </a:r>
            <a:r>
              <a:rPr lang="ru-RU" sz="1800" dirty="0" smtClean="0"/>
              <a:t> </a:t>
            </a:r>
            <a:r>
              <a:rPr lang="ru-RU" sz="1800" dirty="0"/>
              <a:t>по устранению причин несчастного случая и предупреждению подобных происшествий;</a:t>
            </a:r>
          </a:p>
          <a:p>
            <a:pPr algn="just">
              <a:spcAft>
                <a:spcPts val="0"/>
              </a:spcAft>
            </a:pPr>
            <a:endParaRPr lang="en-US" sz="1800" dirty="0">
              <a:latin typeface="Algerian" panose="04020705040A02060702" pitchFamily="82" charset="0"/>
              <a:ea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4151" y="72008"/>
            <a:ext cx="8915698" cy="4766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Изучение документов расследования несчастного случая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906655"/>
            <a:ext cx="4752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Century Gothic" pitchFamily="34" charset="0"/>
              </a:rPr>
              <a:t>П.4.</a:t>
            </a:r>
            <a:r>
              <a:rPr lang="ru-RU" sz="1200" dirty="0"/>
              <a:t> </a:t>
            </a:r>
            <a:r>
              <a:rPr lang="ru-RU" sz="1200" dirty="0">
                <a:latin typeface="Century Gothic" pitchFamily="34" charset="0"/>
              </a:rPr>
              <a:t>Инструкции о порядке осуществления надзора за правильным и своевременным расследованием</a:t>
            </a:r>
          </a:p>
          <a:p>
            <a:r>
              <a:rPr lang="ru-RU" sz="1200" dirty="0">
                <a:latin typeface="Century Gothic" pitchFamily="34" charset="0"/>
              </a:rPr>
              <a:t>утв. Постановлением Минтруда и социальной защиты  РБ от </a:t>
            </a:r>
            <a:r>
              <a:rPr lang="ru-RU" sz="1200" dirty="0" smtClean="0">
                <a:latin typeface="Century Gothic" pitchFamily="34" charset="0"/>
              </a:rPr>
              <a:t>03.11.2025 №128</a:t>
            </a:r>
            <a:endParaRPr lang="ru-RU" sz="1200" dirty="0">
              <a:latin typeface="Century Gothic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792" y="523622"/>
            <a:ext cx="1173680" cy="109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4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3092" y="338371"/>
            <a:ext cx="8817178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u="sng" dirty="0"/>
              <a:t>А</a:t>
            </a:r>
            <a:r>
              <a:rPr lang="ru-RU" sz="1800" u="sng" dirty="0" smtClean="0"/>
              <a:t>нализу </a:t>
            </a:r>
            <a:r>
              <a:rPr lang="ru-RU" sz="1800" u="sng" dirty="0"/>
              <a:t>подлежат следующие вопросы</a:t>
            </a:r>
            <a:r>
              <a:rPr lang="ru-RU" sz="1800" dirty="0"/>
              <a:t>:</a:t>
            </a:r>
          </a:p>
          <a:p>
            <a:pPr algn="just"/>
            <a:r>
              <a:rPr lang="ru-RU" sz="1800" dirty="0"/>
              <a:t> </a:t>
            </a:r>
            <a:r>
              <a:rPr lang="ru-RU" sz="1800" b="1" dirty="0">
                <a:solidFill>
                  <a:schemeClr val="tx1"/>
                </a:solidFill>
              </a:rPr>
              <a:t>соответствие документов, необходимых для расследования и учета несчастных случаев на производстве</a:t>
            </a:r>
            <a:r>
              <a:rPr lang="ru-RU" sz="1800" dirty="0"/>
              <a:t>:</a:t>
            </a:r>
          </a:p>
          <a:p>
            <a:pPr marL="0" indent="0" algn="just">
              <a:buNone/>
            </a:pPr>
            <a:r>
              <a:rPr lang="ru-RU" sz="1800" dirty="0" smtClean="0"/>
              <a:t>- </a:t>
            </a:r>
            <a:r>
              <a:rPr lang="ru-RU" sz="1800" b="1" i="1" dirty="0">
                <a:solidFill>
                  <a:srgbClr val="0070C0"/>
                </a:solidFill>
              </a:rPr>
              <a:t>акта о несчастном случае на производстве формы Н-1 (Н-1АС, НП</a:t>
            </a:r>
            <a:r>
              <a:rPr lang="ru-RU" sz="1800" dirty="0"/>
              <a:t> - 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 постановления Министерства труда и социальной защиты Республики Беларусь и Министерства здравоохранения Республики Беларусь от 4 октября 2024 г. N 81/144 </a:t>
            </a: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документах, необходимых для расследования и учета несчастных случаев на производстве и профессиональных </a:t>
            </a: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заболеваний»)</a:t>
            </a:r>
            <a:r>
              <a:rPr lang="ru-RU" sz="1800" dirty="0" smtClean="0">
                <a:solidFill>
                  <a:schemeClr val="tx1"/>
                </a:solidFill>
              </a:rPr>
              <a:t>;</a:t>
            </a:r>
            <a:endParaRPr lang="ru-RU" sz="1800" dirty="0">
              <a:solidFill>
                <a:schemeClr val="tx1"/>
              </a:solidFill>
            </a:endParaRPr>
          </a:p>
          <a:p>
            <a:pPr algn="just">
              <a:buFontTx/>
              <a:buChar char="-"/>
            </a:pPr>
            <a:r>
              <a:rPr lang="ru-RU" sz="1800" b="1" i="1" dirty="0">
                <a:solidFill>
                  <a:srgbClr val="0070C0"/>
                </a:solidFill>
              </a:rPr>
              <a:t>акта о несчастном случае на производстве формы Н-1М - </a:t>
            </a:r>
          </a:p>
          <a:p>
            <a:pPr marL="0" indent="0" algn="just">
              <a:buNone/>
            </a:pP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 и требованиям, установленным Соглашением о порядке расследования несчастных случаев на производстве, происшедших с работниками при нахождении их вне государства проживания, подписанным главами правительств стран Содружества Независимых Государств 9 декабря 1994 года;</a:t>
            </a:r>
          </a:p>
          <a:p>
            <a:pPr algn="just">
              <a:buFontTx/>
              <a:buChar char="-"/>
            </a:pPr>
            <a:r>
              <a:rPr lang="ru-RU" sz="1800" b="1" i="1" dirty="0" smtClean="0">
                <a:solidFill>
                  <a:srgbClr val="0070C0"/>
                </a:solidFill>
              </a:rPr>
              <a:t>акта </a:t>
            </a:r>
            <a:r>
              <a:rPr lang="ru-RU" sz="1800" b="1" i="1" dirty="0">
                <a:solidFill>
                  <a:srgbClr val="0070C0"/>
                </a:solidFill>
              </a:rPr>
              <a:t>о несчастном случае на производстве формы Н-1Е </a:t>
            </a:r>
            <a:r>
              <a:rPr lang="ru-RU" sz="1800" dirty="0"/>
              <a:t>- 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приложению 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 Соглашению о порядке расследования несчастных случаев на производстве, происшедших с гражданами одного государства - члена Евразийского экономического сообщества при осуществлении трудовой деятельности на территории другого государства - члена Евразийского экономического сообщества, подписанному правительствами государств - членов Евразийского экономического сообщества 31 мая 2013 года;</a:t>
            </a:r>
          </a:p>
          <a:p>
            <a:pPr algn="just">
              <a:buFontTx/>
              <a:buChar char="-"/>
            </a:pPr>
            <a:r>
              <a:rPr lang="ru-RU" sz="1800" b="1" i="1" dirty="0" smtClean="0">
                <a:solidFill>
                  <a:srgbClr val="0070C0"/>
                </a:solidFill>
              </a:rPr>
              <a:t>акта </a:t>
            </a:r>
            <a:r>
              <a:rPr lang="ru-RU" sz="1800" b="1" i="1" dirty="0">
                <a:solidFill>
                  <a:srgbClr val="0070C0"/>
                </a:solidFill>
              </a:rPr>
              <a:t>о несчастном случае на производстве формы Н-1 (акта формы </a:t>
            </a:r>
            <a:r>
              <a:rPr lang="ru-RU" sz="1800" b="1" i="1" dirty="0" smtClean="0">
                <a:solidFill>
                  <a:srgbClr val="0070C0"/>
                </a:solidFill>
              </a:rPr>
              <a:t>Н-1Е, Н-1М, НП</a:t>
            </a:r>
            <a:r>
              <a:rPr lang="ru-RU" sz="1800" b="1" i="1" dirty="0">
                <a:solidFill>
                  <a:srgbClr val="0070C0"/>
                </a:solidFill>
              </a:rPr>
              <a:t>, акта служебного расследования</a:t>
            </a:r>
            <a:r>
              <a:rPr lang="ru-RU" sz="1800" dirty="0"/>
              <a:t> -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заключению</a:t>
            </a:r>
            <a:r>
              <a:rPr lang="ru-RU" sz="1800" dirty="0" smtClean="0"/>
              <a:t> 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инспектора труда Департамента в случае проведения им специального расследования несчастного случая.</a:t>
            </a:r>
          </a:p>
          <a:p>
            <a:pPr algn="just">
              <a:spcAft>
                <a:spcPts val="0"/>
              </a:spcAft>
            </a:pPr>
            <a:endParaRPr lang="en-US" sz="1800" dirty="0">
              <a:latin typeface="Algerian" panose="04020705040A02060702" pitchFamily="82" charset="0"/>
              <a:ea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54572" y="45093"/>
            <a:ext cx="8915698" cy="4320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300" dirty="0" smtClean="0"/>
              <a:t>Изучение документов расследования несчастного случая</a:t>
            </a:r>
            <a:endParaRPr lang="ru-RU" sz="23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3091" y="6027003"/>
            <a:ext cx="4752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Century Gothic" pitchFamily="34" charset="0"/>
              </a:rPr>
              <a:t>П.4.</a:t>
            </a:r>
            <a:r>
              <a:rPr lang="ru-RU" sz="1200" dirty="0"/>
              <a:t> </a:t>
            </a:r>
            <a:r>
              <a:rPr lang="ru-RU" sz="1200" dirty="0">
                <a:latin typeface="Century Gothic" pitchFamily="34" charset="0"/>
              </a:rPr>
              <a:t>Инструкции о порядке осуществления надзора за правильным и своевременным расследованием</a:t>
            </a:r>
          </a:p>
          <a:p>
            <a:r>
              <a:rPr lang="ru-RU" sz="1200" dirty="0">
                <a:latin typeface="Century Gothic" pitchFamily="34" charset="0"/>
              </a:rPr>
              <a:t>утв. Постановлением Минтруда и социальной защиты  РБ от </a:t>
            </a:r>
            <a:r>
              <a:rPr lang="ru-RU" sz="1200" dirty="0" smtClean="0">
                <a:latin typeface="Century Gothic" pitchFamily="34" charset="0"/>
              </a:rPr>
              <a:t>03.11.2025 №128</a:t>
            </a:r>
            <a:endParaRPr lang="ru-RU" sz="12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5669</TotalTime>
  <Words>1635</Words>
  <Application>Microsoft Office PowerPoint</Application>
  <PresentationFormat>Экран (4:3)</PresentationFormat>
  <Paragraphs>273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9" baseType="lpstr">
      <vt:lpstr>Algerian</vt:lpstr>
      <vt:lpstr>Arial</vt:lpstr>
      <vt:lpstr>Arial Narrow</vt:lpstr>
      <vt:lpstr>Calibri</vt:lpstr>
      <vt:lpstr>Century Gothic</vt:lpstr>
      <vt:lpstr>Courier New</vt:lpstr>
      <vt:lpstr>MS Reference Sans Serif</vt:lpstr>
      <vt:lpstr>Palatino Linotype</vt:lpstr>
      <vt:lpstr>Poppins</vt:lpstr>
      <vt:lpstr>Poppins Bold</vt:lpstr>
      <vt:lpstr>Times New Roman</vt:lpstr>
      <vt:lpstr>Исполнительная</vt:lpstr>
      <vt:lpstr>Порядок расследования, оформления и учета несчастных случаев на производстве  Работа в АВТОМАТИЗИРОВАННОЙ ИНФОРМАЦИОННОЙ СИСТЕМЕ «УЧЕТА НЕСЧАСТНЫХ СЛУЧАЕВ НА ПРОИЗВОДСТВЕ» (АИС УНС) </vt:lpstr>
      <vt:lpstr>Динамика производственного травматизма  в  организациях Витебской области за январь-май 2026 (аналогичный период 2025 года)</vt:lpstr>
      <vt:lpstr>Презентация PowerPoint</vt:lpstr>
      <vt:lpstr>Законодательные акты</vt:lpstr>
      <vt:lpstr>Обязанность работодателя по расследованию и учёту несчастных случаев на производстве</vt:lpstr>
      <vt:lpstr>Презентация PowerPoint</vt:lpstr>
      <vt:lpstr>НАДЗОР за расследованием, оформлением, учетом несчастных случаев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Климова Екатерина Сергеевна</dc:creator>
  <cp:lastModifiedBy>User</cp:lastModifiedBy>
  <cp:revision>414</cp:revision>
  <cp:lastPrinted>2024-02-27T06:06:26Z</cp:lastPrinted>
  <dcterms:created xsi:type="dcterms:W3CDTF">2023-08-02T09:36:05Z</dcterms:created>
  <dcterms:modified xsi:type="dcterms:W3CDTF">2026-06-24T07:12:39Z</dcterms:modified>
</cp:coreProperties>
</file>