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7"/>
  </p:notesMasterIdLst>
  <p:sldIdLst>
    <p:sldId id="297" r:id="rId2"/>
    <p:sldId id="303" r:id="rId3"/>
    <p:sldId id="342" r:id="rId4"/>
    <p:sldId id="343" r:id="rId5"/>
    <p:sldId id="326" r:id="rId6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EAFF"/>
    <a:srgbClr val="3CE468"/>
    <a:srgbClr val="F6C6D4"/>
    <a:srgbClr val="F3A3C7"/>
    <a:srgbClr val="FFFF9F"/>
    <a:srgbClr val="78EC96"/>
    <a:srgbClr val="4BD0FF"/>
    <a:srgbClr val="89E0FF"/>
    <a:srgbClr val="B4DF85"/>
    <a:srgbClr val="ED77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158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C9D0F0-CD54-4513-899F-720E621AC0F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7EB904-FB21-42C7-9DB9-F912C2FDD06C}">
      <dgm:prSet custT="1"/>
      <dgm:spPr>
        <a:solidFill>
          <a:schemeClr val="accent2">
            <a:lumMod val="20000"/>
            <a:lumOff val="80000"/>
          </a:schemeClr>
        </a:solidFill>
        <a:ln>
          <a:noFill/>
        </a:ln>
      </dgm:spPr>
      <dgm:t>
        <a:bodyPr/>
        <a:lstStyle/>
        <a:p>
          <a:pPr algn="just" rtl="0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ИСКЛЮЧЕНО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840</a:t>
          </a:r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ПРОФЕССИЙ И ДОЛЖНОСТЕЙ, УТРАТИВШИХ АКТУАЛЬНОСТЬ ВВИДУ ИЗМЕНЕНИЯ ТЕХНОЛОГИЙ                          И ОРГАНИЗАЦИИ ТРУДА: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4878FB-376A-44C9-A90D-6D616DE9203B}" type="parTrans" cxnId="{D44B3B7C-FF7F-448B-8E9F-AA4B6E900E2B}">
      <dgm:prSet/>
      <dgm:spPr/>
      <dgm:t>
        <a:bodyPr/>
        <a:lstStyle/>
        <a:p>
          <a:endParaRPr lang="ru-RU"/>
        </a:p>
      </dgm:t>
    </dgm:pt>
    <dgm:pt modelId="{B7B6D5B6-A4E9-4320-8161-E415993E68B7}" type="sibTrans" cxnId="{D44B3B7C-FF7F-448B-8E9F-AA4B6E900E2B}">
      <dgm:prSet/>
      <dgm:spPr/>
      <dgm:t>
        <a:bodyPr/>
        <a:lstStyle/>
        <a:p>
          <a:endParaRPr lang="ru-RU"/>
        </a:p>
      </dgm:t>
    </dgm:pt>
    <dgm:pt modelId="{C5E5D532-FB9B-4527-B2A3-C2DC7EF3AF95}">
      <dgm:prSet custT="1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pPr algn="just" rtl="0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356</a:t>
          </a:r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профессий (должностей), по которым ни в одной             из организаций по итогам проведенных аттестаций               не подтвердились </a:t>
          </a: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</a:t>
          </a:r>
          <a:r>
            <a:rPr lang="ru-RU" sz="24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вредных условий </a:t>
          </a: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труда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C78064-4D17-4BE0-ADB0-23FD14B7BFD6}" type="parTrans" cxnId="{2AC9C32D-BECE-4BE9-A5C7-1B4DD00AB9E5}">
      <dgm:prSet/>
      <dgm:spPr/>
      <dgm:t>
        <a:bodyPr/>
        <a:lstStyle/>
        <a:p>
          <a:endParaRPr lang="ru-RU"/>
        </a:p>
      </dgm:t>
    </dgm:pt>
    <dgm:pt modelId="{775B7357-884B-4283-978E-22D208FB3D77}" type="sibTrans" cxnId="{2AC9C32D-BECE-4BE9-A5C7-1B4DD00AB9E5}">
      <dgm:prSet/>
      <dgm:spPr/>
      <dgm:t>
        <a:bodyPr/>
        <a:lstStyle/>
        <a:p>
          <a:endParaRPr lang="ru-RU"/>
        </a:p>
      </dgm:t>
    </dgm:pt>
    <dgm:pt modelId="{C841E08F-EA45-4053-A290-25BABC0107CD}">
      <dgm:prSet custT="1"/>
      <dgm:spPr>
        <a:solidFill>
          <a:schemeClr val="accent3">
            <a:lumMod val="20000"/>
            <a:lumOff val="80000"/>
          </a:schemeClr>
        </a:solidFill>
        <a:ln>
          <a:noFill/>
        </a:ln>
      </dgm:spPr>
      <dgm:t>
        <a:bodyPr/>
        <a:lstStyle/>
        <a:p>
          <a:pPr algn="just" rtl="0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78 профессий (должностей), по которым результаты аттестации показали оптимальные или допустимые условия труда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010FB7-C4FF-43A5-947B-A8CE74E62441}" type="parTrans" cxnId="{962D5B57-BCE7-4806-863C-14D0B4DF54D6}">
      <dgm:prSet/>
      <dgm:spPr/>
      <dgm:t>
        <a:bodyPr/>
        <a:lstStyle/>
        <a:p>
          <a:endParaRPr lang="ru-RU"/>
        </a:p>
      </dgm:t>
    </dgm:pt>
    <dgm:pt modelId="{F02BE083-D7A4-4A03-AF26-051633F212F3}" type="sibTrans" cxnId="{962D5B57-BCE7-4806-863C-14D0B4DF54D6}">
      <dgm:prSet/>
      <dgm:spPr/>
      <dgm:t>
        <a:bodyPr/>
        <a:lstStyle/>
        <a:p>
          <a:endParaRPr lang="ru-RU"/>
        </a:p>
      </dgm:t>
    </dgm:pt>
    <dgm:pt modelId="{81DD32F1-CF00-4299-A247-18BB11DBD36B}">
      <dgm:prSet custT="1"/>
      <dgm:spPr>
        <a:solidFill>
          <a:srgbClr val="D3F6FD"/>
        </a:solidFill>
        <a:ln>
          <a:noFill/>
        </a:ln>
      </dgm:spPr>
      <dgm:t>
        <a:bodyPr/>
        <a:lstStyle/>
        <a:p>
          <a:pPr algn="just" rtl="0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406</a:t>
          </a:r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профессий и должностей фактически уже                           не применяющихся в экономике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F87B43-5806-4581-AC0E-E996F098564C}" type="parTrans" cxnId="{7E6B4F9F-0689-4BB9-AD3A-646BE38DD85B}">
      <dgm:prSet/>
      <dgm:spPr/>
      <dgm:t>
        <a:bodyPr/>
        <a:lstStyle/>
        <a:p>
          <a:endParaRPr lang="ru-RU"/>
        </a:p>
      </dgm:t>
    </dgm:pt>
    <dgm:pt modelId="{0CDD5B80-731C-4194-AD8F-5BEE44436491}" type="sibTrans" cxnId="{7E6B4F9F-0689-4BB9-AD3A-646BE38DD85B}">
      <dgm:prSet/>
      <dgm:spPr/>
      <dgm:t>
        <a:bodyPr/>
        <a:lstStyle/>
        <a:p>
          <a:endParaRPr lang="ru-RU"/>
        </a:p>
      </dgm:t>
    </dgm:pt>
    <dgm:pt modelId="{7EF2F4AF-0FB5-4598-A0B2-E5913F039E2D}" type="pres">
      <dgm:prSet presAssocID="{3BC9D0F0-CD54-4513-899F-720E621AC0F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F27490-0630-4093-BB58-D76CD1EB73CB}" type="pres">
      <dgm:prSet presAssocID="{F67EB904-FB21-42C7-9DB9-F912C2FDD06C}" presName="linNode" presStyleCnt="0"/>
      <dgm:spPr/>
    </dgm:pt>
    <dgm:pt modelId="{C7F6E0E0-F2AF-4372-82EB-28D2DD2FFDA4}" type="pres">
      <dgm:prSet presAssocID="{F67EB904-FB21-42C7-9DB9-F912C2FDD06C}" presName="parentText" presStyleLbl="node1" presStyleIdx="0" presStyleCnt="4" custScaleX="277778" custLinFactNeighborX="-2219" custLinFactNeighborY="-125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3F179-251D-4D41-A4D0-64BD6C7C8C82}" type="pres">
      <dgm:prSet presAssocID="{B7B6D5B6-A4E9-4320-8161-E415993E68B7}" presName="sp" presStyleCnt="0"/>
      <dgm:spPr/>
    </dgm:pt>
    <dgm:pt modelId="{F0F49780-1B56-4957-8175-E12627854A4C}" type="pres">
      <dgm:prSet presAssocID="{81DD32F1-CF00-4299-A247-18BB11DBD36B}" presName="linNode" presStyleCnt="0"/>
      <dgm:spPr/>
    </dgm:pt>
    <dgm:pt modelId="{E76A2854-6EC0-4E77-8C88-1A51E266C93D}" type="pres">
      <dgm:prSet presAssocID="{81DD32F1-CF00-4299-A247-18BB11DBD36B}" presName="parentText" presStyleLbl="node1" presStyleIdx="1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73C32-AD49-48A8-B6E1-83F3976BC6B6}" type="pres">
      <dgm:prSet presAssocID="{0CDD5B80-731C-4194-AD8F-5BEE44436491}" presName="sp" presStyleCnt="0"/>
      <dgm:spPr/>
    </dgm:pt>
    <dgm:pt modelId="{86A8C94B-5C0C-4130-AA03-ABDA74472C7C}" type="pres">
      <dgm:prSet presAssocID="{C5E5D532-FB9B-4527-B2A3-C2DC7EF3AF95}" presName="linNode" presStyleCnt="0"/>
      <dgm:spPr/>
    </dgm:pt>
    <dgm:pt modelId="{51A3CED7-FFFE-45B1-A774-8070C6A2919A}" type="pres">
      <dgm:prSet presAssocID="{C5E5D532-FB9B-4527-B2A3-C2DC7EF3AF95}" presName="parentText" presStyleLbl="node1" presStyleIdx="2" presStyleCnt="4" custScaleX="277778" custScaleY="951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17E43-CD1D-4EFA-84EA-9E113EAE65BB}" type="pres">
      <dgm:prSet presAssocID="{775B7357-884B-4283-978E-22D208FB3D77}" presName="sp" presStyleCnt="0"/>
      <dgm:spPr/>
    </dgm:pt>
    <dgm:pt modelId="{49AC3216-DFA1-464A-9608-26A460425D87}" type="pres">
      <dgm:prSet presAssocID="{C841E08F-EA45-4053-A290-25BABC0107CD}" presName="linNode" presStyleCnt="0"/>
      <dgm:spPr/>
    </dgm:pt>
    <dgm:pt modelId="{D66E883E-B0C7-4B89-B5FB-40CAA1622838}" type="pres">
      <dgm:prSet presAssocID="{C841E08F-EA45-4053-A290-25BABC0107CD}" presName="parentText" presStyleLbl="node1" presStyleIdx="3" presStyleCnt="4" custScaleX="277778" custScaleY="92878" custLinFactNeighborX="2647" custLinFactNeighborY="215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2D5B57-BCE7-4806-863C-14D0B4DF54D6}" srcId="{3BC9D0F0-CD54-4513-899F-720E621AC0FF}" destId="{C841E08F-EA45-4053-A290-25BABC0107CD}" srcOrd="3" destOrd="0" parTransId="{EF010FB7-C4FF-43A5-947B-A8CE74E62441}" sibTransId="{F02BE083-D7A4-4A03-AF26-051633F212F3}"/>
    <dgm:cxn modelId="{C4ABD0C7-F3CE-489F-BCC3-2171CD8FC0FE}" type="presOf" srcId="{3BC9D0F0-CD54-4513-899F-720E621AC0FF}" destId="{7EF2F4AF-0FB5-4598-A0B2-E5913F039E2D}" srcOrd="0" destOrd="0" presId="urn:microsoft.com/office/officeart/2005/8/layout/vList5"/>
    <dgm:cxn modelId="{8F10AF1E-AB42-44E5-A0F2-35F113E0DBE1}" type="presOf" srcId="{81DD32F1-CF00-4299-A247-18BB11DBD36B}" destId="{E76A2854-6EC0-4E77-8C88-1A51E266C93D}" srcOrd="0" destOrd="0" presId="urn:microsoft.com/office/officeart/2005/8/layout/vList5"/>
    <dgm:cxn modelId="{7E6B4F9F-0689-4BB9-AD3A-646BE38DD85B}" srcId="{3BC9D0F0-CD54-4513-899F-720E621AC0FF}" destId="{81DD32F1-CF00-4299-A247-18BB11DBD36B}" srcOrd="1" destOrd="0" parTransId="{27F87B43-5806-4581-AC0E-E996F098564C}" sibTransId="{0CDD5B80-731C-4194-AD8F-5BEE44436491}"/>
    <dgm:cxn modelId="{D44B3B7C-FF7F-448B-8E9F-AA4B6E900E2B}" srcId="{3BC9D0F0-CD54-4513-899F-720E621AC0FF}" destId="{F67EB904-FB21-42C7-9DB9-F912C2FDD06C}" srcOrd="0" destOrd="0" parTransId="{A84878FB-376A-44C9-A90D-6D616DE9203B}" sibTransId="{B7B6D5B6-A4E9-4320-8161-E415993E68B7}"/>
    <dgm:cxn modelId="{E2916C0E-F2D9-46B7-B9F9-3F24EC36B790}" type="presOf" srcId="{C5E5D532-FB9B-4527-B2A3-C2DC7EF3AF95}" destId="{51A3CED7-FFFE-45B1-A774-8070C6A2919A}" srcOrd="0" destOrd="0" presId="urn:microsoft.com/office/officeart/2005/8/layout/vList5"/>
    <dgm:cxn modelId="{BB8CB1CE-13E5-427C-BB92-EEF5ACF836EE}" type="presOf" srcId="{F67EB904-FB21-42C7-9DB9-F912C2FDD06C}" destId="{C7F6E0E0-F2AF-4372-82EB-28D2DD2FFDA4}" srcOrd="0" destOrd="0" presId="urn:microsoft.com/office/officeart/2005/8/layout/vList5"/>
    <dgm:cxn modelId="{2AC9C32D-BECE-4BE9-A5C7-1B4DD00AB9E5}" srcId="{3BC9D0F0-CD54-4513-899F-720E621AC0FF}" destId="{C5E5D532-FB9B-4527-B2A3-C2DC7EF3AF95}" srcOrd="2" destOrd="0" parTransId="{4DC78064-4D17-4BE0-ADB0-23FD14B7BFD6}" sibTransId="{775B7357-884B-4283-978E-22D208FB3D77}"/>
    <dgm:cxn modelId="{738494D6-32D9-4D2D-B0CE-29489C9E6FB8}" type="presOf" srcId="{C841E08F-EA45-4053-A290-25BABC0107CD}" destId="{D66E883E-B0C7-4B89-B5FB-40CAA1622838}" srcOrd="0" destOrd="0" presId="urn:microsoft.com/office/officeart/2005/8/layout/vList5"/>
    <dgm:cxn modelId="{41392B11-6308-4727-839D-755D2FC2A7FF}" type="presParOf" srcId="{7EF2F4AF-0FB5-4598-A0B2-E5913F039E2D}" destId="{F5F27490-0630-4093-BB58-D76CD1EB73CB}" srcOrd="0" destOrd="0" presId="urn:microsoft.com/office/officeart/2005/8/layout/vList5"/>
    <dgm:cxn modelId="{BD04249E-14C0-4309-AC67-DFAFDB61CB50}" type="presParOf" srcId="{F5F27490-0630-4093-BB58-D76CD1EB73CB}" destId="{C7F6E0E0-F2AF-4372-82EB-28D2DD2FFDA4}" srcOrd="0" destOrd="0" presId="urn:microsoft.com/office/officeart/2005/8/layout/vList5"/>
    <dgm:cxn modelId="{F06C0263-3C19-45A9-B521-03B24E6EBE8B}" type="presParOf" srcId="{7EF2F4AF-0FB5-4598-A0B2-E5913F039E2D}" destId="{8233F179-251D-4D41-A4D0-64BD6C7C8C82}" srcOrd="1" destOrd="0" presId="urn:microsoft.com/office/officeart/2005/8/layout/vList5"/>
    <dgm:cxn modelId="{B46D7397-D359-44ED-9EFB-B9D369DF7686}" type="presParOf" srcId="{7EF2F4AF-0FB5-4598-A0B2-E5913F039E2D}" destId="{F0F49780-1B56-4957-8175-E12627854A4C}" srcOrd="2" destOrd="0" presId="urn:microsoft.com/office/officeart/2005/8/layout/vList5"/>
    <dgm:cxn modelId="{8775B455-DC52-4D76-824A-2DC7762F8E02}" type="presParOf" srcId="{F0F49780-1B56-4957-8175-E12627854A4C}" destId="{E76A2854-6EC0-4E77-8C88-1A51E266C93D}" srcOrd="0" destOrd="0" presId="urn:microsoft.com/office/officeart/2005/8/layout/vList5"/>
    <dgm:cxn modelId="{E2890F60-BAEB-4078-A6F2-88F8E2026810}" type="presParOf" srcId="{7EF2F4AF-0FB5-4598-A0B2-E5913F039E2D}" destId="{28C73C32-AD49-48A8-B6E1-83F3976BC6B6}" srcOrd="3" destOrd="0" presId="urn:microsoft.com/office/officeart/2005/8/layout/vList5"/>
    <dgm:cxn modelId="{5200C18F-51AA-4BD7-82CE-BF849308BDCA}" type="presParOf" srcId="{7EF2F4AF-0FB5-4598-A0B2-E5913F039E2D}" destId="{86A8C94B-5C0C-4130-AA03-ABDA74472C7C}" srcOrd="4" destOrd="0" presId="urn:microsoft.com/office/officeart/2005/8/layout/vList5"/>
    <dgm:cxn modelId="{BAED02BC-F5A0-4C7B-8548-A735B6A9558F}" type="presParOf" srcId="{86A8C94B-5C0C-4130-AA03-ABDA74472C7C}" destId="{51A3CED7-FFFE-45B1-A774-8070C6A2919A}" srcOrd="0" destOrd="0" presId="urn:microsoft.com/office/officeart/2005/8/layout/vList5"/>
    <dgm:cxn modelId="{63D1D29F-9BDC-4BE2-98EE-DE00E73DFFBB}" type="presParOf" srcId="{7EF2F4AF-0FB5-4598-A0B2-E5913F039E2D}" destId="{11D17E43-CD1D-4EFA-84EA-9E113EAE65BB}" srcOrd="5" destOrd="0" presId="urn:microsoft.com/office/officeart/2005/8/layout/vList5"/>
    <dgm:cxn modelId="{C4A9FF47-BAD9-456E-A49C-237792ABACCE}" type="presParOf" srcId="{7EF2F4AF-0FB5-4598-A0B2-E5913F039E2D}" destId="{49AC3216-DFA1-464A-9608-26A460425D87}" srcOrd="6" destOrd="0" presId="urn:microsoft.com/office/officeart/2005/8/layout/vList5"/>
    <dgm:cxn modelId="{450D6D66-EFDB-47FF-9E4D-21E9B2DF12CD}" type="presParOf" srcId="{49AC3216-DFA1-464A-9608-26A460425D87}" destId="{D66E883E-B0C7-4B89-B5FB-40CAA162283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F6E0E0-F2AF-4372-82EB-28D2DD2FFDA4}">
      <dsp:nvSpPr>
        <dsp:cNvPr id="0" name=""/>
        <dsp:cNvSpPr/>
      </dsp:nvSpPr>
      <dsp:spPr>
        <a:xfrm>
          <a:off x="0" y="0"/>
          <a:ext cx="8776403" cy="1303878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ИСКЛЮЧЕНО </a:t>
          </a: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840</a:t>
          </a: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ПРОФЕССИЙ И ДОЛЖНОСТЕЙ, УТРАТИВШИХ АКТУАЛЬНОСТЬ ВВИДУ ИЗМЕНЕНИЯ ТЕХНОЛОГИЙ                          И ОРГАНИЗАЦИИ ТРУДА: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650" y="63650"/>
        <a:ext cx="8649103" cy="1176578"/>
      </dsp:txXfrm>
    </dsp:sp>
    <dsp:sp modelId="{E76A2854-6EC0-4E77-8C88-1A51E266C93D}">
      <dsp:nvSpPr>
        <dsp:cNvPr id="0" name=""/>
        <dsp:cNvSpPr/>
      </dsp:nvSpPr>
      <dsp:spPr>
        <a:xfrm>
          <a:off x="4286" y="1369983"/>
          <a:ext cx="8776403" cy="1303878"/>
        </a:xfrm>
        <a:prstGeom prst="roundRect">
          <a:avLst/>
        </a:prstGeom>
        <a:solidFill>
          <a:srgbClr val="D3F6FD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406</a:t>
          </a: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профессий и должностей фактически уже                           не применяющихся в экономике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936" y="1433633"/>
        <a:ext cx="8649103" cy="1176578"/>
      </dsp:txXfrm>
    </dsp:sp>
    <dsp:sp modelId="{51A3CED7-FFFE-45B1-A774-8070C6A2919A}">
      <dsp:nvSpPr>
        <dsp:cNvPr id="0" name=""/>
        <dsp:cNvSpPr/>
      </dsp:nvSpPr>
      <dsp:spPr>
        <a:xfrm>
          <a:off x="4286" y="2739056"/>
          <a:ext cx="8776403" cy="1240406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356</a:t>
          </a: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профессий (должностей), по которым ни в одной             из организаций по итогам проведенных аттестаций               не подтвердились </a:t>
          </a: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</a:t>
          </a:r>
          <a:r>
            <a:rPr lang="ru-RU" sz="24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вредных условий </a:t>
          </a: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труда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838" y="2799608"/>
        <a:ext cx="8655299" cy="1119302"/>
      </dsp:txXfrm>
    </dsp:sp>
    <dsp:sp modelId="{D66E883E-B0C7-4B89-B5FB-40CAA1622838}">
      <dsp:nvSpPr>
        <dsp:cNvPr id="0" name=""/>
        <dsp:cNvSpPr/>
      </dsp:nvSpPr>
      <dsp:spPr>
        <a:xfrm>
          <a:off x="8572" y="4045566"/>
          <a:ext cx="8776403" cy="1211016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78 профессий (должностей), по которым результаты аттестации показали оптимальные или допустимые условия труда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689" y="4104683"/>
        <a:ext cx="8658169" cy="1092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9983C-D67B-44E9-8880-E50A8936505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3EC2-76E7-4AFB-B255-45AFFE969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355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2FE33-7BF1-473F-8AA6-259D8F60B07E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36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0D7C-3827-4914-ABB6-AE7810639F25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19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B4442-C6ED-4D5D-BBFE-44DD824C2F21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226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C38F-D0FC-4ACC-AF32-47CE61AB7E3E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03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9B30C-A20D-4A3D-A75F-FCA1FE87D109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29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9FDB6-073B-4DF8-BA82-A385211CB02E}" type="datetime1">
              <a:rPr lang="ru-RU" smtClean="0"/>
              <a:t>24.06.2026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31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433A-D00A-4784-B55A-7B1E060170EC}" type="datetime1">
              <a:rPr lang="ru-RU" smtClean="0"/>
              <a:t>24.06.2026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35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963B-483F-4259-9945-24CA72C3865E}" type="datetime1">
              <a:rPr lang="ru-RU" smtClean="0"/>
              <a:t>24.06.2026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7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E0B6-B46D-4EEA-9AE9-6A5228F76CDA}" type="datetime1">
              <a:rPr lang="ru-RU" smtClean="0"/>
              <a:t>24.06.2026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1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EB4DE-06AF-4844-AE3A-FDB19541EC92}" type="datetime1">
              <a:rPr lang="ru-RU" smtClean="0"/>
              <a:t>24.06.2026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612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EFF6-AEBF-40ED-B9BA-B03ED5CA5CF6}" type="datetime1">
              <a:rPr lang="ru-RU" smtClean="0"/>
              <a:t>24.06.2026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378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E6C85-5F0E-4E20-933E-2BC792062C9E}" type="datetime1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D51C2-F406-4BC7-840C-D3732349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145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7bfef5880ddf2e1a966ce3af73b90977_l-523652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729"/>
            <a:ext cx="9144000" cy="274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Витебский областной исполнительный комите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29" y="380117"/>
            <a:ext cx="1192685" cy="117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13" y="235680"/>
            <a:ext cx="1524000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C:\Users\dubrovskaia.t\Desktop\18truda_emb-oedpq3ewo2c8qimsmnr4bgtqztqqljsxu6c0agd0o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266841"/>
            <a:ext cx="1133594" cy="118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1484784"/>
            <a:ext cx="8822632" cy="328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СПИСКАХ ПРОИЗВОДСТВ, РАБОТ, ПРОФЕССИЙ, ДОЛЖНОСТЕЙ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ДЛЯ ЦЕЛЕЙ ПРОФЕССИОНАЛЬНОГО ПЕНСИОННОГО СТРАХОВАНИЯ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94729" y="4773149"/>
            <a:ext cx="8707415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b="1" dirty="0" smtClean="0">
                <a:solidFill>
                  <a:srgbClr val="073E8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Совета Министров Республики Беларусь </a:t>
            </a:r>
          </a:p>
          <a:p>
            <a:r>
              <a:rPr lang="ru-RU" sz="2400" b="1" dirty="0" smtClean="0">
                <a:solidFill>
                  <a:srgbClr val="073E8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8 </a:t>
            </a:r>
            <a:r>
              <a:rPr lang="ru-RU" sz="2400" b="1" dirty="0">
                <a:solidFill>
                  <a:srgbClr val="073E8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г. </a:t>
            </a:r>
            <a:r>
              <a:rPr lang="ru-RU" sz="2400" b="1" dirty="0" smtClean="0">
                <a:solidFill>
                  <a:srgbClr val="073E8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175  </a:t>
            </a:r>
            <a:endParaRPr lang="ru-RU" sz="2400" b="1" dirty="0">
              <a:solidFill>
                <a:srgbClr val="073E8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0" y="5954714"/>
            <a:ext cx="9144000" cy="485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>
              <a:solidFill>
                <a:srgbClr val="073E8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>
                <a:solidFill>
                  <a:schemeClr val="bg1"/>
                </a:solidFill>
              </a:rPr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2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СПИСКАХ № 1 И № 2</a:t>
            </a:r>
            <a:endParaRPr lang="ru-RU" sz="25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4277954"/>
              </p:ext>
            </p:extLst>
          </p:nvPr>
        </p:nvGraphicFramePr>
        <p:xfrm>
          <a:off x="179512" y="1052736"/>
          <a:ext cx="8784976" cy="5256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73616" y="0"/>
            <a:ext cx="370384" cy="385018"/>
          </a:xfrm>
        </p:spPr>
        <p:txBody>
          <a:bodyPr/>
          <a:lstStyle/>
          <a:p>
            <a:fld id="{638D51C2-F406-4BC7-840C-D3732349C47B}" type="slidenum">
              <a:rPr lang="ru-RU" b="1" i="1" smtClean="0">
                <a:solidFill>
                  <a:srgbClr val="002060"/>
                </a:solidFill>
              </a:rPr>
              <a:t>2</a:t>
            </a:fld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63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79"/>
            <a:ext cx="8229600" cy="157001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ru-RU" sz="1600" b="1" dirty="0" smtClean="0"/>
              <a:t>СПИСОК ПРОИЗВОДСТВ</a:t>
            </a:r>
            <a:r>
              <a:rPr lang="ru-RU" sz="1600" b="1" dirty="0"/>
              <a:t>, РАБОТ, ПРОФЕССИЙ, ДОЛЖНОСТЕЙ И ПОКАЗАТЕЛЕЙ НА ПОДЗЕМНЫХ РАБОТАХ,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НА </a:t>
            </a:r>
            <a:r>
              <a:rPr lang="ru-RU" sz="1600" b="1" dirty="0"/>
              <a:t>РАБОТАХ С ОСОБО ВРЕДНЫМИ И ОСОБО ТЯЖЕЛЫМИ УСЛОВИЯМИ ТРУДА ДЛЯ ЦЕЛЕЙ ПРОФЕССИОНАЛЬНОГО ПЕНСИОННОГО </a:t>
            </a:r>
            <a:r>
              <a:rPr lang="ru-RU" sz="1600" b="1" dirty="0" smtClean="0"/>
              <a:t>СТРАХОВАНИЯ</a:t>
            </a:r>
            <a:r>
              <a:rPr lang="en-US" sz="1600" b="1" dirty="0" smtClean="0"/>
              <a:t> </a:t>
            </a:r>
            <a:r>
              <a:rPr lang="ru-RU" sz="1600" b="1" dirty="0" smtClean="0"/>
              <a:t>(СПИСОК № 1)</a:t>
            </a:r>
            <a:br>
              <a:rPr lang="ru-RU" sz="1600" b="1" dirty="0" smtClean="0"/>
            </a:br>
            <a:r>
              <a:rPr lang="ru-RU" sz="1600" b="1" dirty="0" smtClean="0"/>
              <a:t>РАЗДЕЛ </a:t>
            </a:r>
            <a:r>
              <a:rPr lang="ru-RU" sz="1600" b="1" dirty="0"/>
              <a:t>I</a:t>
            </a:r>
            <a:br>
              <a:rPr lang="ru-RU" sz="1600" b="1" dirty="0"/>
            </a:br>
            <a:r>
              <a:rPr lang="ru-RU" sz="1600" b="1" dirty="0"/>
              <a:t>ПЕРЕЧЕНЬ НАИМЕНОВАНИЙ ПРОФЕССИЙ РАБОЧИХ И ПОКАЗАТЕЛЕЙ НА ПОДЗЕМНЫХ РАБОТАХ И РАБОТАХ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С </a:t>
            </a:r>
            <a:r>
              <a:rPr lang="ru-RU" sz="1600" b="1" dirty="0"/>
              <a:t>ОСОБО ВРЕДНЫМИ И ОСОБО ТЯЖЕЛЫМИ УСЛОВИЯМИ ТРУДА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3</a:t>
            </a:fld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624" y="2204863"/>
            <a:ext cx="6768751" cy="397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7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63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/>
              <a:t>СПИСОК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>ПРОИЗВОДСТВ, РАБОТ, ПРОФЕССИЙ, ДОЛЖНОСТЕЙ И ПОКАЗАТЕЛЕЙ НА РАБОТАХ С ВРЕДНЫМИ И ТЯЖЕЛЫМИ УСЛОВИЯМИ ТРУДА ДЛЯ ЦЕЛЕЙ ПРОФЕССИОНАЛЬНОГО ПЕНСИОННОГО </a:t>
            </a:r>
            <a:r>
              <a:rPr lang="ru-RU" sz="1400" b="1" dirty="0" smtClean="0"/>
              <a:t>СТРАХОВАНИЯ </a:t>
            </a:r>
            <a:r>
              <a:rPr lang="ru-RU" sz="1400" b="1" dirty="0"/>
              <a:t> </a:t>
            </a:r>
            <a:r>
              <a:rPr lang="ru-RU" sz="1400" b="1" dirty="0" smtClean="0"/>
              <a:t>(СПИСОК № 2)</a:t>
            </a:r>
            <a:br>
              <a:rPr lang="ru-RU" sz="1400" b="1" dirty="0" smtClean="0"/>
            </a:br>
            <a:r>
              <a:rPr lang="ru-RU" sz="1400" b="1" dirty="0" smtClean="0"/>
              <a:t>РАЗДЕЛ </a:t>
            </a:r>
            <a:r>
              <a:rPr lang="ru-RU" sz="1400" b="1" dirty="0"/>
              <a:t>I</a:t>
            </a:r>
            <a:br>
              <a:rPr lang="ru-RU" sz="1400" b="1" dirty="0"/>
            </a:br>
            <a:r>
              <a:rPr lang="ru-RU" sz="1400" b="1" dirty="0"/>
              <a:t>ПЕРЕЧЕНЬ НАИМЕНОВАНИЙ ПРОФЕССИЙ РАБОЧИХ И ПОКАЗАТЕЛЕЙ НА РАБОТАХ С ВРЕДНЫМИ И ТЯЖЕЛЫМИ УСЛОВИЯМИ ТРУДА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51C2-F406-4BC7-840C-D3732349C47B}" type="slidenum">
              <a:rPr lang="ru-RU" smtClean="0"/>
              <a:t>4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3" y="1988839"/>
            <a:ext cx="6480719" cy="418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0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12835" y="-38100"/>
            <a:ext cx="431165" cy="385018"/>
          </a:xfrm>
        </p:spPr>
        <p:txBody>
          <a:bodyPr/>
          <a:lstStyle/>
          <a:p>
            <a:fld id="{638D51C2-F406-4BC7-840C-D3732349C47B}" type="slidenum">
              <a:rPr lang="ru-RU" sz="1600" b="1" i="1" smtClean="0">
                <a:solidFill>
                  <a:srgbClr val="002060"/>
                </a:solidFill>
              </a:rPr>
              <a:t>5</a:t>
            </a:fld>
            <a:endParaRPr lang="ru-RU" sz="1600" b="1" i="1">
              <a:solidFill>
                <a:srgbClr val="00206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14432" y="908720"/>
            <a:ext cx="7920880" cy="1401896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Постановление Совета Министров Республики </a:t>
            </a:r>
            <a:r>
              <a:rPr lang="ru-RU" b="1" dirty="0">
                <a:solidFill>
                  <a:srgbClr val="073E87">
                    <a:lumMod val="75000"/>
                  </a:srgbClr>
                </a:solidFill>
              </a:rPr>
              <a:t>Беларусь </a:t>
            </a:r>
            <a:endParaRPr lang="ru-RU" b="1" dirty="0" smtClean="0">
              <a:solidFill>
                <a:srgbClr val="073E87">
                  <a:lumMod val="75000"/>
                </a:srgbClr>
              </a:solidFill>
            </a:endParaRPr>
          </a:p>
          <a:p>
            <a:pPr algn="ctr"/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от 9 </a:t>
            </a:r>
            <a:r>
              <a:rPr lang="ru-RU" b="1" dirty="0">
                <a:solidFill>
                  <a:srgbClr val="073E87">
                    <a:lumMod val="75000"/>
                  </a:srgbClr>
                </a:solidFill>
              </a:rPr>
              <a:t>октября 2008 г. N 1490 </a:t>
            </a:r>
            <a:endParaRPr lang="ru-RU" b="1" dirty="0" smtClean="0">
              <a:solidFill>
                <a:srgbClr val="073E87">
                  <a:lumMod val="75000"/>
                </a:srgbClr>
              </a:solidFill>
            </a:endParaRPr>
          </a:p>
          <a:p>
            <a:pPr algn="ctr"/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О </a:t>
            </a:r>
            <a:r>
              <a:rPr lang="ru-RU" b="1" dirty="0">
                <a:solidFill>
                  <a:srgbClr val="073E87">
                    <a:lumMod val="75000"/>
                  </a:srgbClr>
                </a:solidFill>
              </a:rPr>
              <a:t>ВОПРОСАХ ПРОФЕССИОНАЛЬНОГО ПЕНСИОННОГО </a:t>
            </a:r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СТРАХОВАНИЯ</a:t>
            </a:r>
            <a:endParaRPr lang="ru-RU" b="1" dirty="0">
              <a:solidFill>
                <a:srgbClr val="073E87">
                  <a:lumMod val="75000"/>
                </a:srgbClr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2787" y="2204864"/>
            <a:ext cx="7920880" cy="1152893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73E87">
                  <a:lumMod val="75000"/>
                </a:srgbClr>
              </a:solidFill>
            </a:endParaRPr>
          </a:p>
          <a:p>
            <a:pPr algn="ctr"/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Постановление </a:t>
            </a:r>
            <a:r>
              <a:rPr lang="ru-RU" b="1" dirty="0">
                <a:solidFill>
                  <a:srgbClr val="073E87">
                    <a:lumMod val="75000"/>
                  </a:srgbClr>
                </a:solidFill>
              </a:rPr>
              <a:t>Совета Министров Республики Беларусь </a:t>
            </a:r>
          </a:p>
          <a:p>
            <a:pPr algn="ctr"/>
            <a:r>
              <a:rPr lang="ru-RU" b="1" dirty="0">
                <a:solidFill>
                  <a:srgbClr val="073E87">
                    <a:lumMod val="75000"/>
                  </a:srgbClr>
                </a:solidFill>
              </a:rPr>
              <a:t>от </a:t>
            </a:r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22 февраля </a:t>
            </a:r>
            <a:r>
              <a:rPr lang="ru-RU" b="1" dirty="0">
                <a:solidFill>
                  <a:srgbClr val="073E87">
                    <a:lumMod val="75000"/>
                  </a:srgbClr>
                </a:solidFill>
              </a:rPr>
              <a:t>2008 г. N </a:t>
            </a:r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253</a:t>
            </a:r>
          </a:p>
          <a:p>
            <a:pPr algn="ctr"/>
            <a:r>
              <a:rPr lang="ru-RU" b="1" dirty="0" smtClean="0">
                <a:solidFill>
                  <a:srgbClr val="073E87">
                    <a:lumMod val="75000"/>
                  </a:srgbClr>
                </a:solidFill>
              </a:rPr>
              <a:t>ОБ АТТЕСТАЦИИ РАБОЧИХ МЕСТ ПО УСЛОВИЯМ ТРУДА  </a:t>
            </a:r>
            <a:endParaRPr lang="ru-RU" b="1" dirty="0">
              <a:solidFill>
                <a:srgbClr val="073E87">
                  <a:lumMod val="75000"/>
                </a:srgbClr>
              </a:solidFill>
            </a:endParaRPr>
          </a:p>
          <a:p>
            <a:pPr algn="ctr"/>
            <a:endParaRPr lang="ru-RU" b="1" dirty="0">
              <a:solidFill>
                <a:srgbClr val="073E87">
                  <a:lumMod val="75000"/>
                </a:srgbClr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646843" y="4941167"/>
            <a:ext cx="7920880" cy="1512169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Постановление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Министерства труда и социальной защиты </a:t>
            </a:r>
          </a:p>
          <a:p>
            <a:pPr algn="ctr"/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Республики Беларусь от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22 февраля 2008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г. N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35</a:t>
            </a:r>
          </a:p>
          <a:p>
            <a:pPr algn="ctr"/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ОБ УТВЕРЖДЕНИИ ИНСТРУКЦИИ ПО ОЦЕНКЕ УСЛОВИЙ ТРУДА ПРИ АТТЕСТАЦИИ РАБОЧИХ МЕСТ ПО УСЛОВИЯМ ТРУДА</a:t>
            </a:r>
          </a:p>
          <a:p>
            <a:pPr algn="ctr"/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653480" y="3357756"/>
            <a:ext cx="7920880" cy="1583411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Постановление Министерства труда и социальной защиты </a:t>
            </a:r>
          </a:p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Республики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Беларусь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от 8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мая 2026 г. </a:t>
            </a:r>
            <a:r>
              <a:rPr lang="en-US" b="1" dirty="0">
                <a:solidFill>
                  <a:srgbClr val="1F497D">
                    <a:lumMod val="75000"/>
                  </a:srgbClr>
                </a:solidFill>
              </a:rPr>
              <a:t>N 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</a:rPr>
              <a:t>40</a:t>
            </a:r>
            <a:endParaRPr lang="ru-RU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</a:rPr>
              <a:t>ОБ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</a:rPr>
              <a:t>УТВЕРЖДЕНИИ ИНСТРУКЦИИ О ПОРЯДКЕ ПРИМЕНЕНИЯ СПИСКОВ ПРОИЗВОДСТВ, РАБОТ, ПРОФЕССИЙ, ДОЛЖНОСТЕЙ И ПОКАЗАТЕЛЕЙ ДЛЯ ЦЕЛЕЙ ПРОФЕССИОНАЛЬНОГО ПЕНСИОННОГО СТРАХОВАНИЯ</a:t>
            </a:r>
            <a:r>
              <a:rPr lang="en-US" b="1" dirty="0">
                <a:solidFill>
                  <a:srgbClr val="1F497D">
                    <a:lumMod val="75000"/>
                  </a:srgbClr>
                </a:solidFill>
              </a:rPr>
              <a:t> </a:t>
            </a:r>
          </a:p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2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</TotalTime>
  <Words>210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ИЗМЕНЕНИЯ В СПИСКАХ № 1 И № 2</vt:lpstr>
      <vt:lpstr>  СПИСОК ПРОИЗВОДСТВ, РАБОТ, ПРОФЕССИЙ, ДОЛЖНОСТЕЙ И ПОКАЗАТЕЛЕЙ НА ПОДЗЕМНЫХ РАБОТАХ,  НА РАБОТАХ С ОСОБО ВРЕДНЫМИ И ОСОБО ТЯЖЕЛЫМИ УСЛОВИЯМИ ТРУДА ДЛЯ ЦЕЛЕЙ ПРОФЕССИОНАЛЬНОГО ПЕНСИОННОГО СТРАХОВАНИЯ (СПИСОК № 1) РАЗДЕЛ I ПЕРЕЧЕНЬ НАИМЕНОВАНИЙ ПРОФЕССИЙ РАБОЧИХ И ПОКАЗАТЕЛЕЙ НА ПОДЗЕМНЫХ РАБОТАХ И РАБОТАХ  С ОСОБО ВРЕДНЫМИ И ОСОБО ТЯЖЕЛЫМИ УСЛОВИЯМИ ТРУДА </vt:lpstr>
      <vt:lpstr>СПИСОК ПРОИЗВОДСТВ, РАБОТ, ПРОФЕССИЙ, ДОЛЖНОСТЕЙ И ПОКАЗАТЕЛЕЙ НА РАБОТАХ С ВРЕДНЫМИ И ТЯЖЕЛЫМИ УСЛОВИЯМИ ТРУДА ДЛЯ ЦЕЛЕЙ ПРОФЕССИОНАЛЬНОГО ПЕНСИОННОГО СТРАХОВАНИЯ  (СПИСОК № 2) РАЗДЕЛ I ПЕРЕЧЕНЬ НАИМЕНОВАНИЙ ПРОФЕССИЙ РАБОЧИХ И ПОКАЗАТЕЛЕЙ НА РАБОТАХ С ВРЕДНЫМИ И ТЯЖЕЛЫМИ УСЛОВИЯМИ ТРУДА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Елина</dc:creator>
  <cp:lastModifiedBy>Дребенцова Ольга Викторовна</cp:lastModifiedBy>
  <cp:revision>109</cp:revision>
  <cp:lastPrinted>2026-06-23T12:25:11Z</cp:lastPrinted>
  <dcterms:created xsi:type="dcterms:W3CDTF">2026-02-04T09:01:04Z</dcterms:created>
  <dcterms:modified xsi:type="dcterms:W3CDTF">2026-06-24T04:52:51Z</dcterms:modified>
</cp:coreProperties>
</file>