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3" r:id="rId2"/>
    <p:sldId id="301" r:id="rId3"/>
    <p:sldId id="297" r:id="rId4"/>
    <p:sldId id="299" r:id="rId5"/>
    <p:sldId id="290" r:id="rId6"/>
    <p:sldId id="304" r:id="rId7"/>
    <p:sldId id="303" r:id="rId8"/>
    <p:sldId id="302" r:id="rId9"/>
    <p:sldId id="312" r:id="rId10"/>
    <p:sldId id="310" r:id="rId11"/>
    <p:sldId id="305" r:id="rId12"/>
    <p:sldId id="311" r:id="rId13"/>
    <p:sldId id="281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2C8C"/>
    <a:srgbClr val="EE9532"/>
    <a:srgbClr val="007434"/>
    <a:srgbClr val="CC5A02"/>
    <a:srgbClr val="2B4C73"/>
    <a:srgbClr val="D28C03"/>
    <a:srgbClr val="28344C"/>
    <a:srgbClr val="7D8957"/>
    <a:srgbClr val="004C22"/>
    <a:srgbClr val="83AE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6" autoAdjust="0"/>
    <p:restoredTop sz="94660"/>
  </p:normalViewPr>
  <p:slideViewPr>
    <p:cSldViewPr>
      <p:cViewPr varScale="1">
        <p:scale>
          <a:sx n="109" d="100"/>
          <a:sy n="109" d="100"/>
        </p:scale>
        <p:origin x="42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1A1E9-B471-4409-BFF8-117679F94B87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BD587-8C5D-4405-8730-809FC1A8E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793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790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23E25-1733-D737-AAB2-E37188D58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9B0687E-9856-1738-676A-0D4AE2ADDD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FA83FF5-1C8D-915D-F002-C032D55D2D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8749A0-9D87-6E93-0023-008E335D3B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007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790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597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587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A53F8-81D5-06F5-F74A-3C50E242F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5BE59EB-90D9-EEBC-CEA1-310032BC1A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BCDCE7C-359E-DE83-6B88-FE709ADB80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E59730E-33D0-CF79-B8AB-BC3FC6DBDD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09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63F55-9A01-0866-9D1E-61659D165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096BA03-4E15-BA0F-067A-FA1E94F5F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6290FB0-AC55-BE92-BA2B-E2169C858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85B1DF-9200-7CFC-6E15-B43C71A0A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180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6A634-CA77-1F91-B355-B90BE2D58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C74A3F0-6DBC-81AB-1B6B-EE1439CEF4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937D620-6DB0-DDCE-3466-B0F6ED031E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23CAAEB-083C-9F65-D51A-A619082DD9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057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63F55-9A01-0866-9D1E-61659D165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096BA03-4E15-BA0F-067A-FA1E94F5F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6290FB0-AC55-BE92-BA2B-E2169C858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85B1DF-9200-7CFC-6E15-B43C71A0A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399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5459-508D-9021-AEF6-C46B4F96F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6D692B4-BD32-9A73-EA0E-57C06FCF7C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4ADF02D-4F47-23BD-2EFD-3411739755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7347A9-A2F8-AB00-E4AB-DEACE5E903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098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4807C-B38B-59D1-248B-BCDBCA79A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B5E3838-5467-D9AB-4504-57A8841CDC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7074184-5199-2D97-DDDD-06381A2C0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DB2AB0-F29B-5BD6-9E7D-24B1AD8B17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D587-8C5D-4405-8730-809FC1A8E7C7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69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5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84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1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90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72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6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9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5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6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2EE9C-7FA1-4FE9-A289-073B95EDFB1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4DF24-F3FE-4F5B-B79F-134CF33F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99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40.gif"/><Relationship Id="rId4" Type="http://schemas.openxmlformats.org/officeDocument/2006/relationships/image" Target="../media/image6.jpe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44.png"/><Relationship Id="rId5" Type="http://schemas.openxmlformats.org/officeDocument/2006/relationships/image" Target="../media/image2.png"/><Relationship Id="rId4" Type="http://schemas.openxmlformats.org/officeDocument/2006/relationships/image" Target="../media/image6.jpe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47.png"/><Relationship Id="rId5" Type="http://schemas.openxmlformats.org/officeDocument/2006/relationships/image" Target="../media/image2.png"/><Relationship Id="rId4" Type="http://schemas.openxmlformats.org/officeDocument/2006/relationships/image" Target="../media/image6.jpe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hyperlink" Target="http://www.otsz.by/" TargetMode="External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0.jpe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6.jpe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png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6.jpe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6.jpe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F3ECFC7-F552-41EC-A1C4-23B8E0EA1BCA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b="1" dirty="0">
                <a:solidFill>
                  <a:schemeClr val="bg1"/>
                </a:solidFill>
                <a:latin typeface="Cuprum" pitchFamily="2" charset="0"/>
              </a:rPr>
              <a:t>                                                              </a:t>
            </a:r>
            <a:r>
              <a:rPr lang="en-US" sz="36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646F07-833B-4262-B527-610F3F4B3A1F}"/>
              </a:ext>
            </a:extLst>
          </p:cNvPr>
          <p:cNvSpPr txBox="1"/>
          <p:nvPr/>
        </p:nvSpPr>
        <p:spPr>
          <a:xfrm>
            <a:off x="70621" y="1826838"/>
            <a:ext cx="5534222" cy="1897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6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ИНФОРМАЦИОННОЕ</a:t>
            </a:r>
            <a:r>
              <a:rPr lang="ru-RU" sz="36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 </a:t>
            </a:r>
          </a:p>
          <a:p>
            <a:pPr algn="ctr">
              <a:lnSpc>
                <a:spcPts val="3500"/>
              </a:lnSpc>
            </a:pPr>
            <a:r>
              <a:rPr lang="en-US" sz="36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ОБЕСПЕЧЕНИЕ</a:t>
            </a:r>
            <a:r>
              <a:rPr lang="ru-RU" sz="3600" b="1" dirty="0">
                <a:solidFill>
                  <a:srgbClr val="2B4C73"/>
                </a:solidFill>
                <a:sym typeface="Evolventa Bold"/>
              </a:rPr>
              <a:t> </a:t>
            </a:r>
          </a:p>
          <a:p>
            <a:pPr algn="ctr">
              <a:lnSpc>
                <a:spcPts val="3500"/>
              </a:lnSpc>
            </a:pPr>
            <a:r>
              <a:rPr lang="ru-RU" sz="3600" b="1" dirty="0">
                <a:solidFill>
                  <a:srgbClr val="2B4C73"/>
                </a:solidFill>
                <a:sym typeface="Evolventa Bold"/>
              </a:rPr>
              <a:t>ДЕЯТЕЛЬНОСТИ </a:t>
            </a:r>
          </a:p>
          <a:p>
            <a:pPr algn="ctr">
              <a:lnSpc>
                <a:spcPts val="3500"/>
              </a:lnSpc>
            </a:pPr>
            <a:r>
              <a:rPr lang="en-US" sz="36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ПО ОХРАНЕ ТРУДА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381768-C79C-49BE-9334-AD1DF9A12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1826838"/>
            <a:ext cx="6336704" cy="42198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4F4FED4-9928-46BD-8511-C1052ECEA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02"/>
            <a:ext cx="5581551" cy="138622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5048630-0227-4131-BFD5-D5860708FFEA}"/>
              </a:ext>
            </a:extLst>
          </p:cNvPr>
          <p:cNvSpPr txBox="1"/>
          <p:nvPr/>
        </p:nvSpPr>
        <p:spPr>
          <a:xfrm>
            <a:off x="191344" y="5877271"/>
            <a:ext cx="5328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007434"/>
                </a:solidFill>
                <a:latin typeface="Cuprum" pitchFamily="2" charset="0"/>
                <a:sym typeface="Evolventa Bold"/>
              </a:rPr>
              <a:t>Мы помогаем делать ваш труд безопасным!</a:t>
            </a:r>
            <a:endParaRPr lang="en-US" sz="1800" b="1" dirty="0">
              <a:solidFill>
                <a:srgbClr val="007434"/>
              </a:solidFill>
              <a:latin typeface="Cuprum" pitchFamily="2" charset="0"/>
              <a:sym typeface="Evolventa Bold"/>
            </a:endParaRP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A599F8D8-52B0-4E1E-8974-D04F4FD7EA8C}"/>
              </a:ext>
            </a:extLst>
          </p:cNvPr>
          <p:cNvSpPr/>
          <p:nvPr/>
        </p:nvSpPr>
        <p:spPr>
          <a:xfrm>
            <a:off x="1847528" y="3724217"/>
            <a:ext cx="1584176" cy="1800200"/>
          </a:xfrm>
          <a:custGeom>
            <a:avLst/>
            <a:gdLst/>
            <a:ahLst/>
            <a:cxnLst/>
            <a:rect l="l" t="t" r="r" b="b"/>
            <a:pathLst>
              <a:path w="3331411" h="3544054">
                <a:moveTo>
                  <a:pt x="0" y="0"/>
                </a:moveTo>
                <a:lnTo>
                  <a:pt x="3331411" y="0"/>
                </a:lnTo>
                <a:lnTo>
                  <a:pt x="3331411" y="3544054"/>
                </a:lnTo>
                <a:lnTo>
                  <a:pt x="0" y="35440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C1A08DE-7A49-408D-8F25-5D4CED7337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0456" y="110297"/>
            <a:ext cx="1189407" cy="11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1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93AD6-E82A-3AC0-4ADE-9E84153A1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6BEBBC0F-DD91-BCBA-8DDD-4AFF3C089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0021"/>
            <a:ext cx="12192000" cy="583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70B3BB70-FC84-636E-A788-AA39007B997A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DB8F9755-D6A4-D600-9D51-E8C6E53C02E8}"/>
              </a:ext>
            </a:extLst>
          </p:cNvPr>
          <p:cNvSpPr txBox="1">
            <a:spLocks/>
          </p:cNvSpPr>
          <p:nvPr/>
        </p:nvSpPr>
        <p:spPr>
          <a:xfrm>
            <a:off x="1775520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46B8772-6126-3F01-8366-46ECDBAC8285}"/>
              </a:ext>
            </a:extLst>
          </p:cNvPr>
          <p:cNvSpPr/>
          <p:nvPr/>
        </p:nvSpPr>
        <p:spPr>
          <a:xfrm>
            <a:off x="8930132" y="1509107"/>
            <a:ext cx="3297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uprum" pitchFamily="2" charset="0"/>
              </a:rPr>
              <a:t>ОТВЕЧАЕМ НА ВАШИ ВОПРОСЫ</a:t>
            </a:r>
          </a:p>
          <a:p>
            <a:pPr algn="ctr"/>
            <a:endParaRPr lang="ru-RU" sz="2000" b="1" dirty="0">
              <a:solidFill>
                <a:schemeClr val="bg1">
                  <a:lumMod val="50000"/>
                </a:schemeClr>
              </a:solidFill>
              <a:latin typeface="Cuprum" pitchFamily="2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96E5D515-C628-2504-7C28-EDB51FF5371A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A3557B-40B3-9752-2B19-623F4743ED57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10B5466-E1CC-BA24-4BCC-9388CA3865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182361"/>
            <a:ext cx="986350" cy="9863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0F119DF-944A-5A77-4003-B278525D2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письмо, дизайн">
            <a:extLst>
              <a:ext uri="{FF2B5EF4-FFF2-40B4-BE49-F238E27FC236}">
                <a16:creationId xmlns:a16="http://schemas.microsoft.com/office/drawing/2014/main" id="{1CBA91A0-941C-7690-0CC2-8D1CDE006E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2" y="1772816"/>
            <a:ext cx="3289639" cy="4692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BF8EED-86DB-4E8B-A820-E6DA546DFB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2035" y="1727029"/>
            <a:ext cx="3475390" cy="4738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425FA3-D05D-4CB3-B69C-2BC48880AF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6710" y="2170969"/>
            <a:ext cx="2943556" cy="4137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371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F74D4-CAC8-B416-7AC4-839370ECD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706B33E9-8555-0C4B-839F-E205FC9EE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1665"/>
            <a:ext cx="12192000" cy="548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3012E3A8-AF82-E4BF-A3CC-C1810D539F66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D8DF49C-32AD-CCC4-BC77-D601A6CBB1BC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A0A1CA4-1EBB-CBFE-EE08-F4FB23F02011}"/>
              </a:ext>
            </a:extLst>
          </p:cNvPr>
          <p:cNvSpPr/>
          <p:nvPr/>
        </p:nvSpPr>
        <p:spPr>
          <a:xfrm>
            <a:off x="8088986" y="1572761"/>
            <a:ext cx="3297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uprum" pitchFamily="2" charset="0"/>
              </a:rPr>
              <a:t>ТРУДОВЫЕ ОТНОШЕНИЯ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07DCC810-DCC1-FBD4-B72A-18227A8E9E3B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252A17-9147-B69F-45B2-3D55425F0E8B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DF89FB6-F6CB-7A65-825F-335896DBB3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снимок экрана, Шрифт, документ">
            <a:extLst>
              <a:ext uri="{FF2B5EF4-FFF2-40B4-BE49-F238E27FC236}">
                <a16:creationId xmlns:a16="http://schemas.microsoft.com/office/drawing/2014/main" id="{0CEA7E5C-866B-168A-7E2D-A48A59290D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040" y="1727521"/>
            <a:ext cx="3220569" cy="4584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E0461C-6646-4A7C-83A4-4EEA90DA25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D972FE-E7B6-432D-8A58-0AC0B79A06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6835" y="2033967"/>
            <a:ext cx="3331495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B45ABC-602A-4BAD-B020-3C6DE1E453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4381" y="1795069"/>
            <a:ext cx="3348395" cy="4584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092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89E42-647F-F900-E6B6-95F1FC59E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2838443A-32E8-3106-0BE1-92E47884A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3623"/>
            <a:ext cx="12192000" cy="560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7BAC70ED-35BC-671F-3065-3AB7CA335585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EEB5534E-F2A7-4109-2440-63842CF12F1A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41D1D68-1C19-4C4A-F181-3D2629C76E84}"/>
              </a:ext>
            </a:extLst>
          </p:cNvPr>
          <p:cNvSpPr/>
          <p:nvPr/>
        </p:nvSpPr>
        <p:spPr>
          <a:xfrm>
            <a:off x="4367536" y="1528887"/>
            <a:ext cx="3297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uprum" pitchFamily="2" charset="0"/>
              </a:rPr>
              <a:t>В ПЕРЕРЫВЕ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52B9F92C-FBC9-D53E-AABF-AE69CCCBAF0F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515F448-4AFA-A39E-8213-4CBE224A22E4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699D17F-42B5-02DF-7C14-6B604CBD36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снимок экрана, дизайн">
            <a:extLst>
              <a:ext uri="{FF2B5EF4-FFF2-40B4-BE49-F238E27FC236}">
                <a16:creationId xmlns:a16="http://schemas.microsoft.com/office/drawing/2014/main" id="{4191E585-3065-0A30-E535-59F19F60FB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111" y="1632619"/>
            <a:ext cx="3188442" cy="464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B637347-47F8-4CDF-8CF5-A346D40469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2286F6-17BE-4952-9A95-F7012F63D3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6806" y="2047827"/>
            <a:ext cx="2989607" cy="4309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7628B3-09D5-4FD5-BECE-8587CDC3EF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8392" y="1597859"/>
            <a:ext cx="3297872" cy="4739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3908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82E2E5-AE84-4409-AFE3-847CF69E30AB}"/>
              </a:ext>
            </a:extLst>
          </p:cNvPr>
          <p:cNvSpPr txBox="1"/>
          <p:nvPr/>
        </p:nvSpPr>
        <p:spPr>
          <a:xfrm>
            <a:off x="3620814" y="1634555"/>
            <a:ext cx="4779441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u="sng" dirty="0">
                <a:solidFill>
                  <a:srgbClr val="2834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prum" pitchFamily="2" charset="0"/>
              </a:rPr>
              <a:t>ПОДПИСАТЬСЯ НА ЖУРНАЛ: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28344C"/>
                </a:solidFill>
              </a:rPr>
              <a:t>В РЕДАКЦИИ по тел.: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7D8957"/>
                </a:solidFill>
              </a:rPr>
              <a:t>+375 44 736 90 40 (49)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28344C"/>
                </a:solidFill>
              </a:rPr>
              <a:t>РУП «БЕЛПОЧТА»  </a:t>
            </a:r>
            <a:r>
              <a:rPr lang="ru-RU" b="1" dirty="0">
                <a:solidFill>
                  <a:srgbClr val="28344C"/>
                </a:solidFill>
                <a:latin typeface="Cuprum" pitchFamily="2" charset="0"/>
              </a:rPr>
              <a:t>748052</a:t>
            </a:r>
          </a:p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rgbClr val="7D8957"/>
                </a:solidFill>
                <a:latin typeface="Cuprum" pitchFamily="2" charset="0"/>
              </a:rPr>
              <a:t>Скачать договор и счет на сайте: </a:t>
            </a: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28344C"/>
                </a:solidFill>
                <a:latin typeface="Cuprum" pitchFamily="2" charset="0"/>
                <a:hlinkClick r:id="rId4"/>
              </a:rPr>
              <a:t>www</a:t>
            </a:r>
            <a:r>
              <a:rPr lang="en-US" b="1" dirty="0">
                <a:solidFill>
                  <a:srgbClr val="28344C"/>
                </a:solidFill>
                <a:latin typeface="Cuprum" pitchFamily="2" charset="0"/>
                <a:hlinkClick r:id="rId4"/>
              </a:rPr>
              <a:t>.otsz.by</a:t>
            </a:r>
            <a:r>
              <a:rPr lang="ru-RU" b="1" dirty="0">
                <a:solidFill>
                  <a:srgbClr val="28344C"/>
                </a:solidFill>
                <a:latin typeface="Cuprum" pitchFamily="2" charset="0"/>
              </a:rPr>
              <a:t>  	           </a:t>
            </a:r>
            <a:r>
              <a:rPr lang="ru-RU" b="1" dirty="0">
                <a:solidFill>
                  <a:srgbClr val="CB2C8C"/>
                </a:solidFill>
                <a:latin typeface="Cuprum" pitchFamily="2" charset="0"/>
              </a:rPr>
              <a:t>Инстаграм: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EE9532"/>
                </a:solidFill>
                <a:latin typeface="Cuprum" pitchFamily="2" charset="0"/>
              </a:rPr>
              <a:t>		</a:t>
            </a:r>
          </a:p>
          <a:p>
            <a:pPr algn="just">
              <a:lnSpc>
                <a:spcPts val="3500"/>
              </a:lnSpc>
            </a:pPr>
            <a:endParaRPr lang="ru-RU" b="1" dirty="0">
              <a:solidFill>
                <a:srgbClr val="28344C"/>
              </a:solidFill>
              <a:latin typeface="Cuprum" pitchFamily="2" charset="0"/>
            </a:endParaRPr>
          </a:p>
          <a:p>
            <a:pPr algn="just">
              <a:lnSpc>
                <a:spcPts val="3500"/>
              </a:lnSpc>
            </a:pPr>
            <a:endParaRPr lang="ru-RU" b="1" dirty="0">
              <a:solidFill>
                <a:srgbClr val="28344C"/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1C64E09-D0F9-40E7-B041-088A0FE653A6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3C933B-338A-465F-3028-E51191A35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9949A6-0B03-4807-84F8-436A2B1253D2}"/>
              </a:ext>
            </a:extLst>
          </p:cNvPr>
          <p:cNvSpPr txBox="1"/>
          <p:nvPr/>
        </p:nvSpPr>
        <p:spPr>
          <a:xfrm>
            <a:off x="3431704" y="5692092"/>
            <a:ext cx="49685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434"/>
                </a:solidFill>
                <a:latin typeface="Cuprum" pitchFamily="2" charset="0"/>
                <a:sym typeface="Evolventa Bold"/>
              </a:rPr>
              <a:t>Мы помогаем </a:t>
            </a:r>
          </a:p>
          <a:p>
            <a:pPr algn="ctr"/>
            <a:r>
              <a:rPr lang="ru-RU" sz="2400" b="1" dirty="0">
                <a:solidFill>
                  <a:srgbClr val="007434"/>
                </a:solidFill>
                <a:latin typeface="Cuprum" pitchFamily="2" charset="0"/>
                <a:sym typeface="Evolventa Bold"/>
              </a:rPr>
              <a:t>делать ваш труд безопасным!</a:t>
            </a:r>
            <a:endParaRPr lang="en-US" sz="2400" b="1" dirty="0">
              <a:solidFill>
                <a:srgbClr val="007434"/>
              </a:solidFill>
              <a:latin typeface="Cuprum" pitchFamily="2" charset="0"/>
              <a:sym typeface="Evolventa Bold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9D9B890-A098-481F-8EC7-0E930EDCA0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047" y="4161073"/>
            <a:ext cx="1314370" cy="130444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BFE0698-A4AC-4842-838E-17D9BC76CE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120" y="1738249"/>
            <a:ext cx="2991935" cy="4226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D247EFD-AABA-4319-8032-7F601B5241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982" y="1628800"/>
            <a:ext cx="3196898" cy="4555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3C47069-6B4B-4D31-846E-8AC6A657EE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9795" y="135797"/>
            <a:ext cx="1103856" cy="109552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F09C98-7D01-47AA-9C10-6CBD8E55C2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55" y="4028119"/>
            <a:ext cx="1532808" cy="15703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465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Дизайнер\Videos\Desktop\p1_bg.jpg">
            <a:extLst>
              <a:ext uri="{FF2B5EF4-FFF2-40B4-BE49-F238E27FC236}">
                <a16:creationId xmlns:a16="http://schemas.microsoft.com/office/drawing/2014/main" id="{D2D494EC-D818-DB50-E2B2-F9A1CE6E2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56DFC55-3AAE-0F1F-02F1-6A1D1608F8B0}"/>
              </a:ext>
            </a:extLst>
          </p:cNvPr>
          <p:cNvSpPr/>
          <p:nvPr/>
        </p:nvSpPr>
        <p:spPr>
          <a:xfrm>
            <a:off x="8650" y="0"/>
            <a:ext cx="5799318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5963" algn="just"/>
            <a:r>
              <a:rPr lang="en-US" sz="36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D9AC8D-00A1-56E0-8C77-33418E16112F}"/>
              </a:ext>
            </a:extLst>
          </p:cNvPr>
          <p:cNvSpPr txBox="1"/>
          <p:nvPr/>
        </p:nvSpPr>
        <p:spPr>
          <a:xfrm>
            <a:off x="119336" y="1593684"/>
            <a:ext cx="590465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ЖУРНАЛ 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«</a:t>
            </a:r>
            <a:r>
              <a:rPr lang="en-US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ОХРАН</a:t>
            </a:r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А</a:t>
            </a:r>
            <a:r>
              <a:rPr lang="en-US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 ТРУДА</a:t>
            </a:r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 И СОЦИАЛЬНАЯ ЗАЩИТА» -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официальное ведомственное издание</a:t>
            </a:r>
          </a:p>
          <a:p>
            <a:pPr algn="ctr"/>
            <a:endParaRPr lang="ru-RU" sz="2400" b="1" dirty="0">
              <a:solidFill>
                <a:srgbClr val="2B4C73"/>
              </a:solidFill>
              <a:latin typeface="Cuprum" pitchFamily="2" charset="0"/>
              <a:sym typeface="Evolventa Bold"/>
            </a:endParaRPr>
          </a:p>
          <a:p>
            <a:pPr algn="ctr"/>
            <a:endParaRPr lang="ru-RU" sz="2400" b="1" dirty="0">
              <a:solidFill>
                <a:srgbClr val="2B4C73"/>
              </a:solidFill>
              <a:latin typeface="Cuprum" pitchFamily="2" charset="0"/>
              <a:sym typeface="Evolventa Bold"/>
            </a:endParaRPr>
          </a:p>
          <a:p>
            <a:pPr algn="ctr"/>
            <a:endParaRPr lang="ru-RU" sz="2400" b="1" dirty="0">
              <a:solidFill>
                <a:srgbClr val="2B4C73"/>
              </a:solidFill>
              <a:latin typeface="Cuprum" pitchFamily="2" charset="0"/>
              <a:sym typeface="Evolventa Bold"/>
            </a:endParaRPr>
          </a:p>
          <a:p>
            <a:pPr algn="ctr"/>
            <a:endParaRPr lang="ru-RU" sz="2400" b="1" dirty="0">
              <a:solidFill>
                <a:srgbClr val="2B4C73"/>
              </a:solidFill>
              <a:latin typeface="Cuprum" pitchFamily="2" charset="0"/>
              <a:sym typeface="Evolventa Bold"/>
            </a:endParaRP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 МИНИСТЕРСТВА ТРУДА 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И СОЦИАЛЬНОЙ ЗАЩИТЫ 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  <a:sym typeface="Evolventa Bold"/>
              </a:rPr>
              <a:t>РЕСПУБЛИКИ БЕЛАРУСЬ</a:t>
            </a:r>
            <a:endParaRPr lang="en-US" sz="2400" b="1" dirty="0">
              <a:solidFill>
                <a:srgbClr val="2B4C73"/>
              </a:solidFill>
              <a:latin typeface="Cuprum" pitchFamily="2" charset="0"/>
              <a:sym typeface="Evolventa Bold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C9B7F1-0635-77A5-1F8E-29B0468675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140968"/>
            <a:ext cx="1224136" cy="12828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1F4949-6618-E20E-4112-BD3DDFA4E5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253146"/>
            <a:ext cx="4457497" cy="63517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FED160-C8E9-626D-68FD-97BC1776F822}"/>
              </a:ext>
            </a:extLst>
          </p:cNvPr>
          <p:cNvSpPr txBox="1"/>
          <p:nvPr/>
        </p:nvSpPr>
        <p:spPr>
          <a:xfrm>
            <a:off x="-62846" y="6080433"/>
            <a:ext cx="6177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007434"/>
                </a:solidFill>
                <a:latin typeface="Cuprum" pitchFamily="2" charset="0"/>
                <a:sym typeface="Evolventa Bold"/>
              </a:rPr>
              <a:t>Мы помогаем делать ваш труд безопасным!</a:t>
            </a:r>
            <a:endParaRPr lang="en-US" sz="1800" b="1" dirty="0">
              <a:solidFill>
                <a:srgbClr val="007434"/>
              </a:solidFill>
              <a:latin typeface="Cuprum" pitchFamily="2" charset="0"/>
              <a:sym typeface="Evolventa Bold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C4EC314-E269-4734-8F26-C160C1A1C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102895"/>
            <a:ext cx="1189407" cy="11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3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7" descr="C:\Users\Дизайнер\Videos\Desktop\p1_bg.jpg">
            <a:extLst>
              <a:ext uri="{FF2B5EF4-FFF2-40B4-BE49-F238E27FC236}">
                <a16:creationId xmlns:a16="http://schemas.microsoft.com/office/drawing/2014/main" id="{633E81A5-785E-48C4-9C48-C0F6380CD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1" y="692696"/>
            <a:ext cx="12192000" cy="615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7145" y="1892744"/>
            <a:ext cx="7488832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2B4C73"/>
                </a:solidFill>
              </a:rPr>
              <a:t>Министерство труда и социальной защиты </a:t>
            </a:r>
          </a:p>
          <a:p>
            <a:r>
              <a:rPr lang="ru-RU" sz="2200" b="1" dirty="0">
                <a:solidFill>
                  <a:srgbClr val="2B4C73"/>
                </a:solidFill>
              </a:rPr>
              <a:t>     Республики Беларусь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200" b="1" dirty="0">
              <a:solidFill>
                <a:srgbClr val="2B4C7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2B4C73"/>
                </a:solidFill>
              </a:rPr>
              <a:t>Департамент государственной инспекции труда Минтруда и соцзащиты Республики Беларусь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200" b="1" dirty="0">
              <a:solidFill>
                <a:srgbClr val="2B4C7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2B4C73"/>
                </a:solidFill>
              </a:rPr>
              <a:t>Фонд социальной защиты населения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200" b="1" dirty="0">
              <a:solidFill>
                <a:srgbClr val="2B4C7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2B4C73"/>
                </a:solidFill>
              </a:rPr>
              <a:t>Специализированные конференции, семинары, форумы, выставки, а также  заседания комиссий по профилактике производственного травматизма и профессиональной заболеваемости</a:t>
            </a:r>
          </a:p>
          <a:p>
            <a:pPr defTabSz="896938"/>
            <a:endParaRPr lang="ru-RU" sz="25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3345" y="1448917"/>
            <a:ext cx="8953055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ru-RU" sz="2800" b="1" dirty="0">
                <a:solidFill>
                  <a:srgbClr val="2B4C73"/>
                </a:solidFill>
                <a:latin typeface="Cuprum" pitchFamily="2" charset="0"/>
              </a:rPr>
              <a:t>ИСТОЧНИКИ ПОЛУЧЕНИЯ ИНФОРМАЦИИ: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B2D3151-78CF-4A65-8276-BF4C07F397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52" y="154256"/>
            <a:ext cx="662083" cy="70231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5471342-C663-4477-9A29-9BB0580B1703}"/>
              </a:ext>
            </a:extLst>
          </p:cNvPr>
          <p:cNvSpPr/>
          <p:nvPr/>
        </p:nvSpPr>
        <p:spPr>
          <a:xfrm>
            <a:off x="-5358" y="10147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1B03E72-D36C-4EA9-BA24-86AEB84BB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548" y="1656692"/>
            <a:ext cx="3357126" cy="483115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EDC5605-DE0E-4A50-822D-5A2288BC0F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91A1FB-B1E4-4AFB-9085-DA5860D9D5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1722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3C9EEC52-1A92-423F-9AE9-802CCE48C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1154"/>
            <a:ext cx="12383344" cy="557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32414" y="1927672"/>
            <a:ext cx="3154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ГЛАВНОЕ В СТРАНЕ.</a:t>
            </a:r>
          </a:p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НОВОСТИ ЗАКОНОДАТЕЛЬСТВА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6B48341-41EA-43B8-ACE5-060A1D9987DF}"/>
              </a:ext>
            </a:extLst>
          </p:cNvPr>
          <p:cNvSpPr/>
          <p:nvPr/>
        </p:nvSpPr>
        <p:spPr>
          <a:xfrm>
            <a:off x="0" y="28715"/>
            <a:ext cx="12383344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C7E635-B317-4F97-B058-46A34CC15F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0083" y="1674765"/>
            <a:ext cx="3377660" cy="4562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1FA15A-E2EA-0E94-9BF6-8517D68644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64BC46E-29D5-4FA6-843C-A61169C49B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8FB5DC-C4DC-4E30-BF93-9DB3607392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572" y="1906412"/>
            <a:ext cx="1057300" cy="10581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BC7CEE-E45B-4DF2-8F58-BD1C0D819B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247" y="1674765"/>
            <a:ext cx="3151834" cy="4571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0DBB15-4A81-4965-9F21-9CBB793F78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86572" y="5707202"/>
            <a:ext cx="1862706" cy="88227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A5F668D-779F-4D6E-BE65-4052D08C88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12967" y="5707202"/>
            <a:ext cx="1686929" cy="8822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DC4602C-790C-4779-9574-F2250F5C9B0A}"/>
              </a:ext>
            </a:extLst>
          </p:cNvPr>
          <p:cNvSpPr txBox="1"/>
          <p:nvPr/>
        </p:nvSpPr>
        <p:spPr>
          <a:xfrm>
            <a:off x="3853542" y="3346532"/>
            <a:ext cx="41307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 1 июля 2012 года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единственным источником официального опубликования правовых актов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зарегистрированных в Национальном реестре правовых актов Республики Беларусь, 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является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Национальный правовой Интернет-портал Республики Беларусь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– основной государственный интернет-ресурс в области права и правовой информатизации. </a:t>
            </a:r>
            <a:br>
              <a:rPr lang="ru-RU" sz="1400" dirty="0"/>
            </a:br>
            <a:endParaRPr lang="ru-BY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4667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3C9EEC52-1A92-423F-9AE9-802CCE48C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88" y="1423918"/>
            <a:ext cx="12192000" cy="560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71329" y="3184231"/>
            <a:ext cx="2781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</a:rPr>
              <a:t>ОФИЦИАЛЬНО: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</a:rPr>
              <a:t>комментарии 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</a:rPr>
              <a:t>разработчиков </a:t>
            </a:r>
          </a:p>
          <a:p>
            <a:pPr algn="ctr"/>
            <a:r>
              <a:rPr lang="ru-RU" sz="2400" b="1" dirty="0">
                <a:solidFill>
                  <a:srgbClr val="2B4C73"/>
                </a:solidFill>
                <a:latin typeface="Cuprum" pitchFamily="2" charset="0"/>
              </a:rPr>
              <a:t>НПА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6B48341-41EA-43B8-ACE5-060A1D9987DF}"/>
              </a:ext>
            </a:extLst>
          </p:cNvPr>
          <p:cNvSpPr/>
          <p:nvPr/>
        </p:nvSpPr>
        <p:spPr>
          <a:xfrm>
            <a:off x="0" y="7402"/>
            <a:ext cx="12192000" cy="1391976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Изображение выглядит как текст, снимок экрана, Шрифт, документ">
            <a:extLst>
              <a:ext uri="{FF2B5EF4-FFF2-40B4-BE49-F238E27FC236}">
                <a16:creationId xmlns:a16="http://schemas.microsoft.com/office/drawing/2014/main" id="{87432DA7-522A-D60A-4634-F6A28D2B3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1628801"/>
            <a:ext cx="3267533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64F2849-5D47-39C2-2944-DD08DA92BF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2845" y="1663653"/>
            <a:ext cx="3283247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10FF40-3FD2-209C-3A3A-EC8AFB0779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A13ECBB-FA2C-4414-95CE-9EE2A8B8F7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0793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5DDB7-9753-6F10-AED6-95D6990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D49AA5CC-224C-F335-D795-A1B3C73A2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0021"/>
            <a:ext cx="12192000" cy="583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F5AA1045-5212-16F8-5D3B-97E4DD3AEC14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ECCBB761-7FEE-DF6A-89E2-2CF4DC55C19E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173D827-B737-69D1-893B-799B4A1564D3}"/>
              </a:ext>
            </a:extLst>
          </p:cNvPr>
          <p:cNvSpPr/>
          <p:nvPr/>
        </p:nvSpPr>
        <p:spPr>
          <a:xfrm>
            <a:off x="566620" y="1890277"/>
            <a:ext cx="3297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СТАТИСТИКА, РАССЛЕДОВАНИЕ И АНАЛИЗ НЕСЧАСТНЫХ СЛУЧАЕВ </a:t>
            </a:r>
          </a:p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НА ПРОИЗВОДСТВЕ 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1DFE60E3-0CCB-61F9-37F9-2BBF763ABC9F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647B007-C4CC-EDCF-FEC6-EDEDF83DC1A1}"/>
              </a:ext>
            </a:extLst>
          </p:cNvPr>
          <p:cNvSpPr/>
          <p:nvPr/>
        </p:nvSpPr>
        <p:spPr>
          <a:xfrm>
            <a:off x="0" y="7402"/>
            <a:ext cx="12192000" cy="1386221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EAFEDB4-EC67-4006-F63B-EF5AEAFBC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739AD0-530A-42C5-BC48-DC6CDDD0C0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1182" y="1628800"/>
            <a:ext cx="3382641" cy="4847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B6AE0D-4DA3-4B93-B5A8-DF54FC330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6240" y="1620088"/>
            <a:ext cx="3407615" cy="4847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0BE7422-2EB8-44B3-94F7-642CD3AEB48C}"/>
              </a:ext>
            </a:extLst>
          </p:cNvPr>
          <p:cNvSpPr txBox="1"/>
          <p:nvPr/>
        </p:nvSpPr>
        <p:spPr>
          <a:xfrm>
            <a:off x="162992" y="3429000"/>
            <a:ext cx="4421847" cy="354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endParaRPr lang="ru-RU" sz="3200" b="1" dirty="0">
              <a:solidFill>
                <a:srgbClr val="7D8957"/>
              </a:solidFill>
              <a:latin typeface="Cuprum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3C7FC9-5B53-4A39-9182-7AA039CA90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5809" y="3550702"/>
            <a:ext cx="2439494" cy="242108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F4242C9-CA03-478A-B7B8-FAF61A95DD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583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B81F2-851A-8895-93CD-8DFFE413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93BF55F0-48E9-E14D-2913-B8F9EDB9A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9378"/>
            <a:ext cx="12192000" cy="559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02BE26F0-72B1-1068-319D-F35E12020207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0BD2B70-9B30-2CD4-7BBD-C288FA906B3D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983F972-AACF-F162-B1F3-709519B35FE6}"/>
              </a:ext>
            </a:extLst>
          </p:cNvPr>
          <p:cNvSpPr/>
          <p:nvPr/>
        </p:nvSpPr>
        <p:spPr>
          <a:xfrm>
            <a:off x="4413253" y="2235475"/>
            <a:ext cx="3297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СТАТИСТИКА, РАССЛЕДОВАНИЕ И АНАЛИЗ НЕСЧАСТНЫХ СЛУЧАЕВ </a:t>
            </a:r>
          </a:p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НА ПРОИЗВОДСТВЕ 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09E3D6D2-3261-7AD8-BCFF-DA3A75904D75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864175-13D3-7FF0-A532-68AD68FBB4EF}"/>
              </a:ext>
            </a:extLst>
          </p:cNvPr>
          <p:cNvSpPr/>
          <p:nvPr/>
        </p:nvSpPr>
        <p:spPr>
          <a:xfrm>
            <a:off x="0" y="7402"/>
            <a:ext cx="12192000" cy="1404286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BC89F4-240E-CD2B-0BCE-15F463491E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4D778B-1B1C-4366-8C69-23009A78DC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484" y="4382701"/>
            <a:ext cx="1961058" cy="190994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Графика, Красочность, круг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1DC1BE9-FE7A-4242-AD31-A3960C436F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0360" y="5046837"/>
            <a:ext cx="474351" cy="4519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8A47A2-A8B7-408B-96B5-5415FA87D9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803" y="1768788"/>
            <a:ext cx="3521234" cy="4869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E435B4-FE8E-4B32-BEFA-F80F1D718A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0341" y="1753071"/>
            <a:ext cx="3268227" cy="4844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11F5D9A-5ECD-46CD-91AE-59751391E9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9131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A692A-B006-A630-D4CA-AD365AC8C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21D0BA23-5382-3DCD-8370-D1447B02B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3917"/>
            <a:ext cx="12192000" cy="557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F062039E-FE3E-6C59-D9E7-474A4EEA75B5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07861DB-A537-34B0-5AEB-926A2FB8D2EA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9ED37F6-E8D5-D37F-5E32-1C8A6275BE6B}"/>
              </a:ext>
            </a:extLst>
          </p:cNvPr>
          <p:cNvSpPr/>
          <p:nvPr/>
        </p:nvSpPr>
        <p:spPr>
          <a:xfrm>
            <a:off x="4280836" y="2814667"/>
            <a:ext cx="35835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ОПЫТ ПРЕДПРИЯТИЙ СТРАНЫ ПО СОЗДАНИЮ ЗДОРОВЫХ </a:t>
            </a:r>
          </a:p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И БЕЗОПАСНЫХ УСЛОВИЙ  РАБОТЫ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3ABF2158-8D7F-0BDE-9B40-E525AB7A8145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B26F99B-CCF9-D7EA-D9AB-DD4DF648977F}"/>
              </a:ext>
            </a:extLst>
          </p:cNvPr>
          <p:cNvSpPr/>
          <p:nvPr/>
        </p:nvSpPr>
        <p:spPr>
          <a:xfrm>
            <a:off x="0" y="7402"/>
            <a:ext cx="12192000" cy="1379060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Изображение выглядит как текст, Человеческое лицо, снимок экрана, человек">
            <a:extLst>
              <a:ext uri="{FF2B5EF4-FFF2-40B4-BE49-F238E27FC236}">
                <a16:creationId xmlns:a16="http://schemas.microsoft.com/office/drawing/2014/main" id="{EA8074E1-3AF2-DA5A-B7E3-BC458A49FE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1165" y="1602429"/>
            <a:ext cx="3511710" cy="4996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58927F8-AA35-3256-117D-0F3678C18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3EA014-8B28-44C0-8E3B-FFED6CBA1E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720" y="1556792"/>
            <a:ext cx="3597025" cy="5042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70510AB-F491-4842-8F66-DF6236A8DB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F19EBE-FCA1-49DD-A04A-455AD8A139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2347" y="4232625"/>
            <a:ext cx="838200" cy="8286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7B1344-9499-429B-88E5-507E1600BD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1978" y="4353853"/>
            <a:ext cx="1163538" cy="66724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B5C2F78-DBBA-4B56-BBC0-4F7CDEDE84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000" y="1772816"/>
            <a:ext cx="846676" cy="64807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290670C-C991-4A9F-BF67-8B72FDFD907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213" y="1782564"/>
            <a:ext cx="815690" cy="67503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7DFED58-07AB-433D-A0F1-EA4642AA01C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45513" y="6140233"/>
            <a:ext cx="2018922" cy="45269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7FB537E-2BE1-40A3-9C29-A25EB25F616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5122" y="4162644"/>
            <a:ext cx="923925" cy="9906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E11DA7A-66EB-446A-BEA8-2D8C4CAEDBA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03499" y="5269696"/>
            <a:ext cx="1255379" cy="48901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538C596-A9B8-46F0-A4F6-CC70F15C35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46795" y="1839059"/>
            <a:ext cx="725803" cy="677416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E04B45B-95D4-4DE3-A50F-800C27041E3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02753" y="1813095"/>
            <a:ext cx="1051315" cy="71489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C01A4EB-039B-4C49-AFB2-51501ECDB31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09178" y="5258499"/>
            <a:ext cx="1151687" cy="70337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95F762E-FBE9-4336-A820-A992DC773FB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94780" y="5882285"/>
            <a:ext cx="1085850" cy="847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2083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B81F2-851A-8895-93CD-8DFFE413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C:\Users\Дизайнер\Videos\Desktop\p1_bg.jpg">
            <a:extLst>
              <a:ext uri="{FF2B5EF4-FFF2-40B4-BE49-F238E27FC236}">
                <a16:creationId xmlns:a16="http://schemas.microsoft.com/office/drawing/2014/main" id="{93BF55F0-48E9-E14D-2913-B8F9EDB9A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9378"/>
            <a:ext cx="12192000" cy="559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02BE26F0-72B1-1068-319D-F35E12020207}"/>
              </a:ext>
            </a:extLst>
          </p:cNvPr>
          <p:cNvSpPr txBox="1">
            <a:spLocks/>
          </p:cNvSpPr>
          <p:nvPr/>
        </p:nvSpPr>
        <p:spPr>
          <a:xfrm>
            <a:off x="1703512" y="1628800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0BD2B70-9B30-2CD4-7BBD-C288FA906B3D}"/>
              </a:ext>
            </a:extLst>
          </p:cNvPr>
          <p:cNvSpPr txBox="1">
            <a:spLocks/>
          </p:cNvSpPr>
          <p:nvPr/>
        </p:nvSpPr>
        <p:spPr>
          <a:xfrm>
            <a:off x="1781773" y="1772816"/>
            <a:ext cx="3816424" cy="27363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Cuprum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983F972-AACF-F162-B1F3-709519B35FE6}"/>
              </a:ext>
            </a:extLst>
          </p:cNvPr>
          <p:cNvSpPr/>
          <p:nvPr/>
        </p:nvSpPr>
        <p:spPr>
          <a:xfrm>
            <a:off x="6616359" y="1476918"/>
            <a:ext cx="3297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B4C73"/>
                </a:solidFill>
                <a:latin typeface="Cuprum" pitchFamily="2" charset="0"/>
              </a:rPr>
              <a:t>АКАДЕМИЯ ОХРАНЫ ТРУДА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09E3D6D2-3261-7AD8-BCFF-DA3A75904D75}"/>
              </a:ext>
            </a:extLst>
          </p:cNvPr>
          <p:cNvSpPr txBox="1">
            <a:spLocks/>
          </p:cNvSpPr>
          <p:nvPr/>
        </p:nvSpPr>
        <p:spPr>
          <a:xfrm>
            <a:off x="6600056" y="-394044"/>
            <a:ext cx="3761816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2400" b="1" dirty="0">
              <a:solidFill>
                <a:schemeClr val="bg1"/>
              </a:solidFill>
              <a:latin typeface="Cuprum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864175-13D3-7FF0-A532-68AD68FBB4EF}"/>
              </a:ext>
            </a:extLst>
          </p:cNvPr>
          <p:cNvSpPr/>
          <p:nvPr/>
        </p:nvSpPr>
        <p:spPr>
          <a:xfrm>
            <a:off x="0" y="7402"/>
            <a:ext cx="12192000" cy="1404286"/>
          </a:xfrm>
          <a:prstGeom prst="rect">
            <a:avLst/>
          </a:prstGeom>
          <a:solidFill>
            <a:srgbClr val="0F325D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uprum" pitchFamily="2" charset="0"/>
              </a:rPr>
              <a:t>                 </a:t>
            </a:r>
            <a:r>
              <a:rPr lang="en-US" sz="3200" b="1" dirty="0">
                <a:solidFill>
                  <a:schemeClr val="bg1"/>
                </a:solidFill>
                <a:latin typeface="Cuprum" pitchFamily="2" charset="0"/>
              </a:rPr>
              <a:t>WWW.OTSZ.BY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BC89F4-240E-CD2B-0BCE-15F463491E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7"/>
            <a:ext cx="4943872" cy="138622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11F5D9A-5ECD-46CD-91AE-59751391E9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4392" y="125445"/>
            <a:ext cx="1189407" cy="11804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BD428F-3696-4940-8165-DD151DF0D1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504" y="1813134"/>
            <a:ext cx="3018777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865ED0-C7F7-409E-9B7E-08FDEDB595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0550" y="1879024"/>
            <a:ext cx="3055936" cy="4312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97DDF62-04A5-4E90-BA53-DA2C92D980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18219" y="1911615"/>
            <a:ext cx="3010137" cy="4279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7448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366</Words>
  <Application>Microsoft Office PowerPoint</Application>
  <PresentationFormat>Широкоэкранный</PresentationFormat>
  <Paragraphs>87</Paragraphs>
  <Slides>13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Cuprum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Дизайнер</dc:creator>
  <cp:lastModifiedBy>User</cp:lastModifiedBy>
  <cp:revision>264</cp:revision>
  <cp:lastPrinted>2017-03-13T06:41:56Z</cp:lastPrinted>
  <dcterms:created xsi:type="dcterms:W3CDTF">2017-03-06T06:58:18Z</dcterms:created>
  <dcterms:modified xsi:type="dcterms:W3CDTF">2026-04-17T13:36:10Z</dcterms:modified>
</cp:coreProperties>
</file>