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6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charts/chart6.xml" ContentType="application/vnd.openxmlformats-officedocument.drawingml.chart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7" r:id="rId1"/>
    <p:sldMasterId id="2147483922" r:id="rId2"/>
    <p:sldMasterId id="2147484103" r:id="rId3"/>
    <p:sldMasterId id="2147484208" r:id="rId4"/>
    <p:sldMasterId id="2147484221" r:id="rId5"/>
    <p:sldMasterId id="2147484271" r:id="rId6"/>
    <p:sldMasterId id="2147484297" r:id="rId7"/>
  </p:sldMasterIdLst>
  <p:notesMasterIdLst>
    <p:notesMasterId r:id="rId42"/>
  </p:notesMasterIdLst>
  <p:sldIdLst>
    <p:sldId id="598" r:id="rId8"/>
    <p:sldId id="546" r:id="rId9"/>
    <p:sldId id="568" r:id="rId10"/>
    <p:sldId id="562" r:id="rId11"/>
    <p:sldId id="487" r:id="rId12"/>
    <p:sldId id="569" r:id="rId13"/>
    <p:sldId id="597" r:id="rId14"/>
    <p:sldId id="599" r:id="rId15"/>
    <p:sldId id="609" r:id="rId16"/>
    <p:sldId id="352" r:id="rId17"/>
    <p:sldId id="613" r:id="rId18"/>
    <p:sldId id="533" r:id="rId19"/>
    <p:sldId id="479" r:id="rId20"/>
    <p:sldId id="657" r:id="rId21"/>
    <p:sldId id="587" r:id="rId22"/>
    <p:sldId id="594" r:id="rId23"/>
    <p:sldId id="600" r:id="rId24"/>
    <p:sldId id="601" r:id="rId25"/>
    <p:sldId id="611" r:id="rId26"/>
    <p:sldId id="612" r:id="rId27"/>
    <p:sldId id="603" r:id="rId28"/>
    <p:sldId id="602" r:id="rId29"/>
    <p:sldId id="607" r:id="rId30"/>
    <p:sldId id="604" r:id="rId31"/>
    <p:sldId id="606" r:id="rId32"/>
    <p:sldId id="608" r:id="rId33"/>
    <p:sldId id="571" r:id="rId34"/>
    <p:sldId id="573" r:id="rId35"/>
    <p:sldId id="576" r:id="rId36"/>
    <p:sldId id="658" r:id="rId37"/>
    <p:sldId id="659" r:id="rId38"/>
    <p:sldId id="660" r:id="rId39"/>
    <p:sldId id="574" r:id="rId40"/>
    <p:sldId id="485" r:id="rId41"/>
  </p:sldIdLst>
  <p:sldSz cx="9144000" cy="5143500" type="screen16x9"/>
  <p:notesSz cx="6797675" cy="9929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1524297-92CF-477A-BD73-C05A2848ACE1}">
          <p14:sldIdLst>
            <p14:sldId id="598"/>
          </p14:sldIdLst>
        </p14:section>
        <p14:section name="Раздел без заголовка" id="{34C02955-0ADD-4D11-8B17-E7C8BED6DAD6}">
          <p14:sldIdLst>
            <p14:sldId id="546"/>
            <p14:sldId id="568"/>
            <p14:sldId id="562"/>
            <p14:sldId id="487"/>
            <p14:sldId id="569"/>
            <p14:sldId id="597"/>
            <p14:sldId id="599"/>
            <p14:sldId id="609"/>
            <p14:sldId id="352"/>
            <p14:sldId id="613"/>
            <p14:sldId id="533"/>
            <p14:sldId id="479"/>
            <p14:sldId id="657"/>
            <p14:sldId id="587"/>
            <p14:sldId id="594"/>
            <p14:sldId id="600"/>
            <p14:sldId id="601"/>
            <p14:sldId id="611"/>
            <p14:sldId id="612"/>
            <p14:sldId id="603"/>
            <p14:sldId id="602"/>
            <p14:sldId id="607"/>
            <p14:sldId id="604"/>
            <p14:sldId id="606"/>
            <p14:sldId id="608"/>
            <p14:sldId id="571"/>
            <p14:sldId id="573"/>
            <p14:sldId id="576"/>
            <p14:sldId id="658"/>
            <p14:sldId id="659"/>
            <p14:sldId id="660"/>
            <p14:sldId id="574"/>
            <p14:sldId id="48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22" autoAdjust="0"/>
  </p:normalViewPr>
  <p:slideViewPr>
    <p:cSldViewPr>
      <p:cViewPr varScale="1">
        <p:scale>
          <a:sx n="89" d="100"/>
          <a:sy n="89" d="100"/>
        </p:scale>
        <p:origin x="644" y="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lnSpc>
                <a:spcPts val="1400"/>
              </a:lnSpc>
              <a:defRPr/>
            </a:pPr>
            <a:r>
              <a:rPr lang="ru-RU" sz="1600" dirty="0"/>
              <a:t>работающие во вредных условиях труда, тыс. человек</a:t>
            </a:r>
          </a:p>
        </c:rich>
      </c:tx>
      <c:layout>
        <c:manualLayout>
          <c:xMode val="edge"/>
          <c:yMode val="edge"/>
          <c:x val="0.1497232996655766"/>
          <c:y val="7.7158417775077565E-2"/>
        </c:manualLayout>
      </c:layout>
      <c:overlay val="0"/>
    </c:title>
    <c:autoTitleDeleted val="0"/>
    <c:view3D>
      <c:rotX val="1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0255091103965697E-3"/>
          <c:y val="0.20199005666037106"/>
          <c:w val="0.9875965274173516"/>
          <c:h val="0.6628675517535088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работающие во вредных условиях труда, тыс. человек</c:v>
                </c:pt>
              </c:strCache>
            </c:strRef>
          </c:tx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solidFill>
                  <a:srgbClr val="0066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050D-4154-A378-F9B572CDD75D}"/>
              </c:ext>
            </c:extLst>
          </c:dPt>
          <c:dPt>
            <c:idx val="2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accen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050D-4154-A378-F9B572CDD75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solidFill>
                  <a:srgbClr val="0066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050D-4154-A378-F9B572CDD75D}"/>
              </c:ext>
            </c:extLst>
          </c:dPt>
          <c:dPt>
            <c:idx val="4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rgbClr val="0066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050D-4154-A378-F9B572CDD75D}"/>
              </c:ext>
            </c:extLst>
          </c:dPt>
          <c:dPt>
            <c:idx val="5"/>
            <c:invertIfNegative val="0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9-050D-4154-A378-F9B572CDD75D}"/>
              </c:ext>
            </c:extLst>
          </c:dPt>
          <c:dPt>
            <c:idx val="6"/>
            <c:invertIfNegative val="0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B-050D-4154-A378-F9B572CDD75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 план</c:v>
                </c:pt>
                <c:pt idx="6">
                  <c:v>2025 факт</c:v>
                </c:pt>
              </c:strCache>
            </c:strRef>
          </c:cat>
          <c:val>
            <c:numRef>
              <c:f>Лист1!$B$2:$B$8</c:f>
              <c:numCache>
                <c:formatCode>0.0</c:formatCode>
                <c:ptCount val="7"/>
                <c:pt idx="0">
                  <c:v>761.5</c:v>
                </c:pt>
                <c:pt idx="1">
                  <c:v>748.2</c:v>
                </c:pt>
                <c:pt idx="2">
                  <c:v>739.3</c:v>
                </c:pt>
                <c:pt idx="3">
                  <c:v>703.5</c:v>
                </c:pt>
                <c:pt idx="4">
                  <c:v>672.9</c:v>
                </c:pt>
                <c:pt idx="5">
                  <c:v>696.5</c:v>
                </c:pt>
                <c:pt idx="6">
                  <c:v>648.20000000000005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050D-4154-A378-F9B572CDD7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61597184"/>
        <c:axId val="135238720"/>
        <c:axId val="0"/>
      </c:bar3DChart>
      <c:catAx>
        <c:axId val="615971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135238720"/>
        <c:crosses val="autoZero"/>
        <c:auto val="1"/>
        <c:lblAlgn val="ctr"/>
        <c:lblOffset val="100"/>
        <c:noMultiLvlLbl val="0"/>
      </c:catAx>
      <c:valAx>
        <c:axId val="135238720"/>
        <c:scaling>
          <c:orientation val="minMax"/>
          <c:min val="500"/>
        </c:scaling>
        <c:delete val="1"/>
        <c:axPos val="l"/>
        <c:majorGridlines>
          <c:spPr>
            <a:ln>
              <a:noFill/>
            </a:ln>
          </c:spPr>
        </c:majorGridlines>
        <c:numFmt formatCode="0.0" sourceLinked="1"/>
        <c:majorTickMark val="out"/>
        <c:minorTickMark val="none"/>
        <c:tickLblPos val="nextTo"/>
        <c:crossAx val="6159718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390762137540258E-3"/>
          <c:y val="0.16017108503292204"/>
          <c:w val="0.78436286194550742"/>
          <c:h val="0.650847283298562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4786831118345969E-3"/>
                  <c:y val="3.820116478286038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AA1-4761-9400-6E0E5205A5F2}"/>
                </c:ext>
              </c:extLst>
            </c:dLbl>
            <c:dLbl>
              <c:idx val="1"/>
              <c:layout>
                <c:manualLayout>
                  <c:x val="-1.5339452611163834E-3"/>
                  <c:y val="7.012196013308377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AA1-4761-9400-6E0E5205A5F2}"/>
                </c:ext>
              </c:extLst>
            </c:dLbl>
            <c:dLbl>
              <c:idx val="2"/>
              <c:layout>
                <c:manualLayout>
                  <c:x val="-1.0021647663785148E-2"/>
                  <c:y val="1.93691928966952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AA1-4761-9400-6E0E5205A5F2}"/>
                </c:ext>
              </c:extLst>
            </c:dLbl>
            <c:dLbl>
              <c:idx val="3"/>
              <c:layout>
                <c:manualLayout>
                  <c:x val="-1.0840904182625602E-2"/>
                  <c:y val="-1.21386366427122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AA1-4761-9400-6E0E5205A5F2}"/>
                </c:ext>
              </c:extLst>
            </c:dLbl>
            <c:dLbl>
              <c:idx val="4"/>
              <c:layout>
                <c:manualLayout>
                  <c:x val="4.1440850063466242E-3"/>
                  <c:y val="5.355399107701483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AA1-4761-9400-6E0E5205A5F2}"/>
                </c:ext>
              </c:extLst>
            </c:dLbl>
            <c:dLbl>
              <c:idx val="5"/>
              <c:layout>
                <c:manualLayout>
                  <c:x val="-7.8069448368700001E-3"/>
                  <c:y val="3.46306550734128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AA1-4761-9400-6E0E5205A5F2}"/>
                </c:ext>
              </c:extLst>
            </c:dLbl>
            <c:dLbl>
              <c:idx val="6"/>
              <c:layout>
                <c:manualLayout>
                  <c:x val="5.4202386876872084E-3"/>
                  <c:y val="1.85633613808991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AA1-4761-9400-6E0E5205A5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Лист1!$B$2:$B$7</c:f>
              <c:numCache>
                <c:formatCode>0</c:formatCode>
                <c:ptCount val="6"/>
                <c:pt idx="0">
                  <c:v>85</c:v>
                </c:pt>
                <c:pt idx="1">
                  <c:v>63</c:v>
                </c:pt>
                <c:pt idx="2">
                  <c:v>81</c:v>
                </c:pt>
                <c:pt idx="3">
                  <c:v>55</c:v>
                </c:pt>
                <c:pt idx="4">
                  <c:v>68</c:v>
                </c:pt>
                <c:pt idx="5">
                  <c:v>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AAA1-4761-9400-6E0E5205A5F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 том числе
погибшие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7.2516686029488967E-3"/>
                  <c:y val="1.615865780995094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AAA1-4761-9400-6E0E5205A5F2}"/>
                </c:ext>
              </c:extLst>
            </c:dLbl>
            <c:dLbl>
              <c:idx val="1"/>
              <c:layout>
                <c:manualLayout>
                  <c:x val="8.130678136969275E-3"/>
                  <c:y val="8.412077020681913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AA1-4761-9400-6E0E5205A5F2}"/>
                </c:ext>
              </c:extLst>
            </c:dLbl>
            <c:dLbl>
              <c:idx val="2"/>
              <c:layout>
                <c:manualLayout>
                  <c:x val="-2.7106528529077098E-3"/>
                  <c:y val="3.226066986709079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AAA1-4761-9400-6E0E5205A5F2}"/>
                </c:ext>
              </c:extLst>
            </c:dLbl>
            <c:dLbl>
              <c:idx val="3"/>
              <c:layout>
                <c:manualLayout>
                  <c:x val="9.0094742673640128E-3"/>
                  <c:y val="-2.6345756904202775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AA1-4761-9400-6E0E5205A5F2}"/>
                </c:ext>
              </c:extLst>
            </c:dLbl>
            <c:dLbl>
              <c:idx val="4"/>
              <c:layout>
                <c:manualLayout>
                  <c:x val="1.0767066528153487E-2"/>
                  <c:y val="-2.8816242639702447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AA1-4761-9400-6E0E5205A5F2}"/>
                </c:ext>
              </c:extLst>
            </c:dLbl>
            <c:dLbl>
              <c:idx val="5"/>
              <c:layout>
                <c:manualLayout>
                  <c:x val="1.3551130228282226E-2"/>
                  <c:y val="-5.683396289301189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AAA1-4761-9400-6E0E5205A5F2}"/>
                </c:ext>
              </c:extLst>
            </c:dLbl>
            <c:dLbl>
              <c:idx val="6"/>
              <c:layout>
                <c:manualLayout>
                  <c:x val="1.2598496443415175E-2"/>
                  <c:y val="5.172122688122371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AAA1-4761-9400-6E0E5205A5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Лист1!$C$2:$C$7</c:f>
              <c:numCache>
                <c:formatCode>0</c:formatCode>
                <c:ptCount val="6"/>
                <c:pt idx="0">
                  <c:v>26</c:v>
                </c:pt>
                <c:pt idx="1">
                  <c:v>15</c:v>
                </c:pt>
                <c:pt idx="2">
                  <c:v>22</c:v>
                </c:pt>
                <c:pt idx="3">
                  <c:v>9</c:v>
                </c:pt>
                <c:pt idx="4">
                  <c:v>18</c:v>
                </c:pt>
                <c:pt idx="5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AAA1-4761-9400-6E0E5205A5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8351360"/>
        <c:axId val="19461760"/>
      </c:barChart>
      <c:catAx>
        <c:axId val="1983513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19461760"/>
        <c:crosses val="autoZero"/>
        <c:auto val="1"/>
        <c:lblAlgn val="ctr"/>
        <c:lblOffset val="100"/>
        <c:noMultiLvlLbl val="0"/>
      </c:catAx>
      <c:valAx>
        <c:axId val="19461760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extTo"/>
        <c:crossAx val="19835136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74579649379386315"/>
          <c:y val="0.41489209015950623"/>
          <c:w val="0.25015300879267383"/>
          <c:h val="0.37313443666990326"/>
        </c:manualLayout>
      </c:layout>
      <c:overlay val="0"/>
      <c:txPr>
        <a:bodyPr/>
        <a:lstStyle/>
        <a:p>
          <a:pPr>
            <a:lnSpc>
              <a:spcPts val="800"/>
            </a:lnSpc>
            <a:defRPr lang="ru-RU" sz="1050" b="0" i="0" u="none" strike="noStrike" kern="120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6447123939416633E-4"/>
          <c:y val="3.9580252837273172E-3"/>
          <c:w val="0.74476672243585285"/>
          <c:h val="0.69936324618707768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Общее количество потерпевших на производстве</c:v>
                </c:pt>
              </c:strCache>
            </c:strRef>
          </c:tx>
          <c:spPr>
            <a:ln>
              <a:solidFill>
                <a:schemeClr val="accent3">
                  <a:lumMod val="75000"/>
                </a:schemeClr>
              </a:solidFill>
            </a:ln>
          </c:spPr>
          <c:marker>
            <c:spPr>
              <a:solidFill>
                <a:schemeClr val="accent3">
                  <a:lumMod val="75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c:spPr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1889</c:v>
                </c:pt>
                <c:pt idx="1">
                  <c:v>1886</c:v>
                </c:pt>
                <c:pt idx="2">
                  <c:v>1781</c:v>
                </c:pt>
                <c:pt idx="3">
                  <c:v>1850</c:v>
                </c:pt>
                <c:pt idx="4">
                  <c:v>1849</c:v>
                </c:pt>
                <c:pt idx="5">
                  <c:v>1835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A1C-4798-A9DC-B2DAF0F1799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 том числе погибшие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marker>
          <c:dLbls>
            <c:dLbl>
              <c:idx val="0"/>
              <c:layout>
                <c:manualLayout>
                  <c:x val="-6.2048661259860013E-2"/>
                  <c:y val="-7.65729770915007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A1C-4798-A9DC-B2DAF0F17997}"/>
                </c:ext>
              </c:extLst>
            </c:dLbl>
            <c:dLbl>
              <c:idx val="1"/>
              <c:layout>
                <c:manualLayout>
                  <c:x val="-4.4581115566283878E-2"/>
                  <c:y val="-7.376698150917972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A1C-4798-A9DC-B2DAF0F17997}"/>
                </c:ext>
              </c:extLst>
            </c:dLbl>
            <c:dLbl>
              <c:idx val="2"/>
              <c:layout>
                <c:manualLayout>
                  <c:x val="-4.7057902657280555E-2"/>
                  <c:y val="-7.65729770915007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A1C-4798-A9DC-B2DAF0F17997}"/>
                </c:ext>
              </c:extLst>
            </c:dLbl>
            <c:dLbl>
              <c:idx val="3"/>
              <c:layout>
                <c:manualLayout>
                  <c:x val="-5.3640715004730118E-2"/>
                  <c:y val="-7.68432174365075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A1C-4798-A9DC-B2DAF0F17997}"/>
                </c:ext>
              </c:extLst>
            </c:dLbl>
            <c:dLbl>
              <c:idx val="4"/>
              <c:layout>
                <c:manualLayout>
                  <c:x val="-5.2206951752835545E-2"/>
                  <c:y val="-7.853372092805038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A1C-4798-A9DC-B2DAF0F17997}"/>
                </c:ext>
              </c:extLst>
            </c:dLbl>
            <c:dLbl>
              <c:idx val="5"/>
              <c:layout>
                <c:manualLayout>
                  <c:x val="-1.051512088782681E-16"/>
                  <c:y val="-1.964222862626141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A1C-4798-A9DC-B2DAF0F1799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139</c:v>
                </c:pt>
                <c:pt idx="1">
                  <c:v>132</c:v>
                </c:pt>
                <c:pt idx="2">
                  <c:v>132</c:v>
                </c:pt>
                <c:pt idx="3">
                  <c:v>117</c:v>
                </c:pt>
                <c:pt idx="4">
                  <c:v>105</c:v>
                </c:pt>
                <c:pt idx="5">
                  <c:v>103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9A1C-4798-A9DC-B2DAF0F179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7931008"/>
        <c:axId val="19457728"/>
      </c:lineChart>
      <c:catAx>
        <c:axId val="1979310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19457728"/>
        <c:crosses val="autoZero"/>
        <c:auto val="1"/>
        <c:lblAlgn val="ctr"/>
        <c:lblOffset val="100"/>
        <c:noMultiLvlLbl val="0"/>
      </c:catAx>
      <c:valAx>
        <c:axId val="194577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97931008"/>
        <c:crosses val="autoZero"/>
        <c:crossBetween val="between"/>
      </c:valAx>
      <c:spPr>
        <a:noFill/>
        <a:ln w="25393">
          <a:noFill/>
        </a:ln>
      </c:spPr>
    </c:plotArea>
    <c:legend>
      <c:legendPos val="r"/>
      <c:layout>
        <c:manualLayout>
          <c:xMode val="edge"/>
          <c:yMode val="edge"/>
          <c:x val="0.71108723609834601"/>
          <c:y val="0.21297866790276601"/>
          <c:w val="0.2700916228163201"/>
          <c:h val="0.51233778541790609"/>
        </c:manualLayout>
      </c:layout>
      <c:overlay val="0"/>
      <c:txPr>
        <a:bodyPr/>
        <a:lstStyle/>
        <a:p>
          <a:pPr>
            <a:defRPr sz="105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4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432584931640592E-2"/>
          <c:y val="0.34041994670644543"/>
          <c:w val="0.74476672243585285"/>
          <c:h val="0.45753840953254848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Общий</c:v>
                </c:pt>
              </c:strCache>
            </c:strRef>
          </c:tx>
          <c:spPr>
            <a:ln>
              <a:solidFill>
                <a:schemeClr val="accent3">
                  <a:lumMod val="75000"/>
                </a:schemeClr>
              </a:solidFill>
            </a:ln>
          </c:spPr>
          <c:marker>
            <c:spPr>
              <a:solidFill>
                <a:schemeClr val="accent3">
                  <a:lumMod val="75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c:spPr>
          </c:marker>
          <c:dLbls>
            <c:dLbl>
              <c:idx val="0"/>
              <c:layout>
                <c:manualLayout>
                  <c:x val="-6.1462026104843567E-2"/>
                  <c:y val="-4.347604150441299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E49-4363-9644-538F11C9E15C}"/>
                </c:ext>
              </c:extLst>
            </c:dLbl>
            <c:dLbl>
              <c:idx val="1"/>
              <c:layout>
                <c:manualLayout>
                  <c:x val="-6.1265288705295393E-2"/>
                  <c:y val="-5.38551474217381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E49-4363-9644-538F11C9E15C}"/>
                </c:ext>
              </c:extLst>
            </c:dLbl>
            <c:dLbl>
              <c:idx val="2"/>
              <c:layout>
                <c:manualLayout>
                  <c:x val="-5.5074688670955753E-2"/>
                  <c:y val="-5.385477208792571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E49-4363-9644-538F11C9E15C}"/>
                </c:ext>
              </c:extLst>
            </c:dLbl>
            <c:dLbl>
              <c:idx val="3"/>
              <c:layout>
                <c:manualLayout>
                  <c:x val="-5.4227350159746557E-2"/>
                  <c:y val="-5.470002383369709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E49-4363-9644-538F11C9E15C}"/>
                </c:ext>
              </c:extLst>
            </c:dLbl>
            <c:dLbl>
              <c:idx val="4"/>
              <c:layout>
                <c:manualLayout>
                  <c:x val="-6.478320590641444E-2"/>
                  <c:y val="-6.058225534334598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E49-4363-9644-538F11C9E15C}"/>
                </c:ext>
              </c:extLst>
            </c:dLbl>
            <c:dLbl>
              <c:idx val="5"/>
              <c:layout>
                <c:manualLayout>
                  <c:x val="-5.5739415161867043E-3"/>
                  <c:y val="-2.806033280880396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E49-4363-9644-538F11C9E15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49.1</c:v>
                </c:pt>
                <c:pt idx="1">
                  <c:v>50.2</c:v>
                </c:pt>
                <c:pt idx="2">
                  <c:v>47.4</c:v>
                </c:pt>
                <c:pt idx="3">
                  <c:v>50.3</c:v>
                </c:pt>
                <c:pt idx="4">
                  <c:v>50.6</c:v>
                </c:pt>
                <c:pt idx="5">
                  <c:v>49.9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0E49-4363-9644-538F11C9E15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Смертельный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marker>
          <c:dLbls>
            <c:dLbl>
              <c:idx val="0"/>
              <c:layout>
                <c:manualLayout>
                  <c:x val="-6.2048661259860013E-2"/>
                  <c:y val="-7.65729770915007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E49-4363-9644-538F11C9E15C}"/>
                </c:ext>
              </c:extLst>
            </c:dLbl>
            <c:dLbl>
              <c:idx val="1"/>
              <c:layout>
                <c:manualLayout>
                  <c:x val="-4.4581115566283878E-2"/>
                  <c:y val="-7.376698150917972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E49-4363-9644-538F11C9E15C}"/>
                </c:ext>
              </c:extLst>
            </c:dLbl>
            <c:dLbl>
              <c:idx val="2"/>
              <c:layout>
                <c:manualLayout>
                  <c:x val="-4.7057902657280555E-2"/>
                  <c:y val="-7.65729770915007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E49-4363-9644-538F11C9E15C}"/>
                </c:ext>
              </c:extLst>
            </c:dLbl>
            <c:dLbl>
              <c:idx val="3"/>
              <c:layout>
                <c:manualLayout>
                  <c:x val="-5.3640715004730118E-2"/>
                  <c:y val="-7.68432174365075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0E49-4363-9644-538F11C9E15C}"/>
                </c:ext>
              </c:extLst>
            </c:dLbl>
            <c:dLbl>
              <c:idx val="4"/>
              <c:layout>
                <c:manualLayout>
                  <c:x val="-5.2206951752835545E-2"/>
                  <c:y val="-7.853372092805038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E49-4363-9644-538F11C9E15C}"/>
                </c:ext>
              </c:extLst>
            </c:dLbl>
            <c:dLbl>
              <c:idx val="5"/>
              <c:layout>
                <c:manualLayout>
                  <c:x val="-1.051512088782681E-16"/>
                  <c:y val="-1.964222862626141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0E49-4363-9644-538F11C9E15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3.6</c:v>
                </c:pt>
                <c:pt idx="1">
                  <c:v>3.5</c:v>
                </c:pt>
                <c:pt idx="2">
                  <c:v>3.5</c:v>
                </c:pt>
                <c:pt idx="3">
                  <c:v>3.2</c:v>
                </c:pt>
                <c:pt idx="4">
                  <c:v>2.9</c:v>
                </c:pt>
                <c:pt idx="5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0E49-4363-9644-538F11C9E1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4796544"/>
        <c:axId val="217777280"/>
      </c:lineChart>
      <c:catAx>
        <c:axId val="1947965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217777280"/>
        <c:crosses val="autoZero"/>
        <c:auto val="1"/>
        <c:lblAlgn val="ctr"/>
        <c:lblOffset val="100"/>
        <c:noMultiLvlLbl val="0"/>
      </c:catAx>
      <c:valAx>
        <c:axId val="217777280"/>
        <c:scaling>
          <c:orientation val="minMax"/>
        </c:scaling>
        <c:delete val="0"/>
        <c:axPos val="l"/>
        <c:title>
          <c:tx>
            <c:rich>
              <a:bodyPr rot="0" vert="horz"/>
              <a:lstStyle/>
              <a:p>
                <a:pPr algn="l">
                  <a:defRPr/>
                </a:pPr>
                <a:r>
                  <a:rPr lang="ru-RU" sz="600" dirty="0" err="1"/>
                  <a:t>Кч</a:t>
                </a:r>
                <a:br>
                  <a:rPr lang="ru-RU" sz="600" dirty="0"/>
                </a:br>
                <a:r>
                  <a:rPr lang="ru-RU" sz="600" dirty="0"/>
                  <a:t>(на 100 тыс. застрахованных)</a:t>
                </a:r>
              </a:p>
            </c:rich>
          </c:tx>
          <c:layout>
            <c:manualLayout>
              <c:xMode val="edge"/>
              <c:yMode val="edge"/>
              <c:x val="2.672262004558416E-3"/>
              <c:y val="0.2178268193191337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94796544"/>
        <c:crosses val="autoZero"/>
        <c:crossBetween val="between"/>
      </c:valAx>
      <c:spPr>
        <a:noFill/>
        <a:ln w="25393">
          <a:noFill/>
        </a:ln>
      </c:spPr>
    </c:plotArea>
    <c:legend>
      <c:legendPos val="r"/>
      <c:layout>
        <c:manualLayout>
          <c:xMode val="edge"/>
          <c:yMode val="edge"/>
          <c:x val="0.69505366407099545"/>
          <c:y val="0.51409718503404267"/>
          <c:w val="0.28345293283911216"/>
          <c:h val="0.14925175971360893"/>
        </c:manualLayout>
      </c:layout>
      <c:overlay val="0"/>
      <c:txPr>
        <a:bodyPr/>
        <a:lstStyle/>
        <a:p>
          <a:pPr>
            <a:defRPr sz="105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4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6453929361384075E-4"/>
          <c:y val="3.9581702029741735E-3"/>
          <c:w val="0.82493464530877048"/>
          <c:h val="0.70944141127176341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Лист1!$C$1</c:f>
              <c:strCache>
                <c:ptCount val="1"/>
                <c:pt idx="0">
                  <c:v>Сумма штрафа, тыс.руб.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invertIfNegative val="0"/>
          <c:dLbls>
            <c:dLbl>
              <c:idx val="0"/>
              <c:layout>
                <c:manualLayout>
                  <c:x val="-2.4885702935364086E-3"/>
                  <c:y val="1.41309695748091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7F3-4EFD-A6FC-D153BA97DF20}"/>
                </c:ext>
              </c:extLst>
            </c:dLbl>
            <c:dLbl>
              <c:idx val="1"/>
              <c:layout>
                <c:manualLayout>
                  <c:x val="6.1918625203260247E-3"/>
                  <c:y val="-3.219086768136781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7F3-4EFD-A6FC-D153BA97DF20}"/>
                </c:ext>
              </c:extLst>
            </c:dLbl>
            <c:dLbl>
              <c:idx val="2"/>
              <c:layout>
                <c:manualLayout>
                  <c:x val="-6.9739725889042632E-3"/>
                  <c:y val="9.09224371895181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7F3-4EFD-A6FC-D153BA97DF20}"/>
                </c:ext>
              </c:extLst>
            </c:dLbl>
            <c:dLbl>
              <c:idx val="3"/>
              <c:layout>
                <c:manualLayout>
                  <c:x val="-1.9547491356179279E-4"/>
                  <c:y val="-6.29572904597901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7F3-4EFD-A6FC-D153BA97DF20}"/>
                </c:ext>
              </c:extLst>
            </c:dLbl>
            <c:dLbl>
              <c:idx val="4"/>
              <c:layout>
                <c:manualLayout>
                  <c:x val="-4.1062356707841519E-3"/>
                  <c:y val="-3.18133687639524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7F3-4EFD-A6FC-D153BA97DF20}"/>
                </c:ext>
              </c:extLst>
            </c:dLbl>
            <c:dLbl>
              <c:idx val="5"/>
              <c:layout>
                <c:manualLayout>
                  <c:x val="-1.051512088782681E-16"/>
                  <c:y val="-1.96422286262614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7F3-4EFD-A6FC-D153BA97DF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66.5</c:v>
                </c:pt>
                <c:pt idx="1">
                  <c:v>681.8</c:v>
                </c:pt>
                <c:pt idx="2">
                  <c:v>746.5</c:v>
                </c:pt>
                <c:pt idx="3">
                  <c:v>892.2</c:v>
                </c:pt>
                <c:pt idx="4">
                  <c:v>1000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7F3-4EFD-A6FC-D153BA97DF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5233280"/>
        <c:axId val="217777856"/>
      </c:barChar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привлеченных должностных лиц</c:v>
                </c:pt>
              </c:strCache>
            </c:strRef>
          </c:tx>
          <c:spPr>
            <a:ln>
              <a:solidFill>
                <a:srgbClr val="0070C0"/>
              </a:solidFill>
            </a:ln>
          </c:spPr>
          <c:marker>
            <c:spPr>
              <a:solidFill>
                <a:srgbClr val="0070C0"/>
              </a:solidFill>
              <a:ln>
                <a:solidFill>
                  <a:srgbClr val="0070C0"/>
                </a:solidFill>
              </a:ln>
            </c:spPr>
          </c:marker>
          <c:dLbls>
            <c:dLbl>
              <c:idx val="0"/>
              <c:layout>
                <c:manualLayout>
                  <c:x val="-6.6806550113960403E-2"/>
                  <c:y val="-5.355436697509800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7F3-4EFD-A6FC-D153BA97DF20}"/>
                </c:ext>
              </c:extLst>
            </c:dLbl>
            <c:dLbl>
              <c:idx val="1"/>
              <c:layout>
                <c:manualLayout>
                  <c:x val="-6.1265288705295393E-2"/>
                  <c:y val="-5.38551474217381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7F3-4EFD-A6FC-D153BA97DF20}"/>
                </c:ext>
              </c:extLst>
            </c:dLbl>
            <c:dLbl>
              <c:idx val="2"/>
              <c:layout>
                <c:manualLayout>
                  <c:x val="-6.3091474684630999E-2"/>
                  <c:y val="-8.88952163694866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7F3-4EFD-A6FC-D153BA97DF20}"/>
                </c:ext>
              </c:extLst>
            </c:dLbl>
            <c:dLbl>
              <c:idx val="3"/>
              <c:layout>
                <c:manualLayout>
                  <c:x val="-4.0866040136954482E-2"/>
                  <c:y val="7.708857902627798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97F3-4EFD-A6FC-D153BA97DF20}"/>
                </c:ext>
              </c:extLst>
            </c:dLbl>
            <c:dLbl>
              <c:idx val="4"/>
              <c:layout>
                <c:manualLayout>
                  <c:x val="-6.478320590641444E-2"/>
                  <c:y val="-6.058225534334598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7F3-4EFD-A6FC-D153BA97DF20}"/>
                </c:ext>
              </c:extLst>
            </c:dLbl>
            <c:dLbl>
              <c:idx val="5"/>
              <c:layout>
                <c:manualLayout>
                  <c:x val="-5.5739415161867043E-3"/>
                  <c:y val="-2.806033280880396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97F3-4EFD-A6FC-D153BA97DF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2205</c:v>
                </c:pt>
                <c:pt idx="1">
                  <c:v>2470</c:v>
                </c:pt>
                <c:pt idx="2">
                  <c:v>2258</c:v>
                </c:pt>
                <c:pt idx="3">
                  <c:v>2613</c:v>
                </c:pt>
                <c:pt idx="4">
                  <c:v>2900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97F3-4EFD-A6FC-D153BA97DF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5233280"/>
        <c:axId val="217777856"/>
      </c:lineChart>
      <c:catAx>
        <c:axId val="1952332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217777856"/>
        <c:crosses val="autoZero"/>
        <c:auto val="1"/>
        <c:lblAlgn val="ctr"/>
        <c:lblOffset val="100"/>
        <c:noMultiLvlLbl val="0"/>
      </c:catAx>
      <c:valAx>
        <c:axId val="2177778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95233280"/>
        <c:crosses val="autoZero"/>
        <c:crossBetween val="between"/>
      </c:valAx>
      <c:spPr>
        <a:noFill/>
        <a:ln w="25393">
          <a:noFill/>
        </a:ln>
      </c:spPr>
    </c:plotArea>
    <c:legend>
      <c:legendPos val="r"/>
      <c:layout>
        <c:manualLayout>
          <c:xMode val="edge"/>
          <c:yMode val="edge"/>
          <c:x val="0.14991221514107861"/>
          <c:y val="0.82775167838494135"/>
          <c:w val="0.69765354354566667"/>
          <c:h val="0.11424722649864301"/>
        </c:manualLayout>
      </c:layout>
      <c:overlay val="0"/>
      <c:txPr>
        <a:bodyPr/>
        <a:lstStyle/>
        <a:p>
          <a:pPr>
            <a:defRPr sz="105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4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562515339788663E-2"/>
          <c:y val="0.39200153284095646"/>
          <c:w val="0.90569532852302648"/>
          <c:h val="0.35190576467934542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 baseline="0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1994</c:v>
                </c:pt>
                <c:pt idx="1">
                  <c:v>2000</c:v>
                </c:pt>
                <c:pt idx="2">
                  <c:v>2014</c:v>
                </c:pt>
                <c:pt idx="3">
                  <c:v>2022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263</c:v>
                </c:pt>
                <c:pt idx="1">
                  <c:v>252</c:v>
                </c:pt>
                <c:pt idx="2">
                  <c:v>181</c:v>
                </c:pt>
                <c:pt idx="3">
                  <c:v>88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910-4A7D-83C3-82CA32E594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8657408"/>
        <c:axId val="208242944"/>
      </c:lineChart>
      <c:catAx>
        <c:axId val="2086574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08242944"/>
        <c:crosses val="autoZero"/>
        <c:auto val="1"/>
        <c:lblAlgn val="ctr"/>
        <c:lblOffset val="100"/>
        <c:noMultiLvlLbl val="0"/>
      </c:catAx>
      <c:valAx>
        <c:axId val="20824294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086574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F402A7-D47A-4727-B9BD-A5BBB33B2649}" type="doc">
      <dgm:prSet loTypeId="urn:microsoft.com/office/officeart/2005/8/layout/target3#2" loCatId="relationship" qsTypeId="urn:microsoft.com/office/officeart/2005/8/quickstyle/simple1" qsCatId="simple" csTypeId="urn:microsoft.com/office/officeart/2005/8/colors/accent1_2" csCatId="accent1" phldr="1"/>
      <dgm:spPr/>
      <dgm:t>
        <a:bodyPr numCol="1"/>
        <a:lstStyle/>
        <a:p>
          <a:endParaRPr lang="ru-RU" altLang="ru-RU"/>
        </a:p>
      </dgm:t>
    </dgm:pt>
    <dgm:pt modelId="{F3CCFE1A-270B-4BAF-85F1-1FF7E0FA6272}">
      <dgm:prSet custT="1"/>
      <dgm:spPr>
        <a:ln>
          <a:solidFill>
            <a:schemeClr val="accent3">
              <a:lumMod val="75000"/>
            </a:schemeClr>
          </a:solidFill>
        </a:ln>
      </dgm:spPr>
      <dgm:t>
        <a:bodyPr numCol="1"/>
        <a:lstStyle/>
        <a:p>
          <a:pPr marL="144000" algn="l"/>
          <a:r>
            <a:rPr lang="ru-RU" altLang="ru-RU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Внедрение систем управления охраной труда </a:t>
          </a:r>
          <a:br>
            <a:rPr lang="ru-RU" altLang="ru-RU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altLang="ru-RU" sz="1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(2021г. – 70%, 2025г. – 100%)</a:t>
          </a:r>
        </a:p>
      </dgm:t>
    </dgm:pt>
    <dgm:pt modelId="{3AF4397C-C6DE-4119-AFC3-CDEE26991145}" type="parTrans" cxnId="{ADE82F3C-0EAA-4D01-8AEB-33259620FB9A}">
      <dgm:prSet/>
      <dgm:spPr/>
      <dgm:t>
        <a:bodyPr numCol="1"/>
        <a:lstStyle/>
        <a:p>
          <a:endParaRPr lang="ru-RU" altLang="ru-RU"/>
        </a:p>
      </dgm:t>
    </dgm:pt>
    <dgm:pt modelId="{1D2122E6-22AB-46DB-A596-A216A66B218F}" type="sibTrans" cxnId="{ADE82F3C-0EAA-4D01-8AEB-33259620FB9A}">
      <dgm:prSet/>
      <dgm:spPr/>
      <dgm:t>
        <a:bodyPr numCol="1"/>
        <a:lstStyle/>
        <a:p>
          <a:endParaRPr lang="ru-RU" altLang="ru-RU"/>
        </a:p>
      </dgm:t>
    </dgm:pt>
    <dgm:pt modelId="{1552DA88-2DD8-4EFE-82D3-D1E9A6F67470}">
      <dgm:prSet custT="1"/>
      <dgm:spPr>
        <a:ln>
          <a:solidFill>
            <a:schemeClr val="accent3">
              <a:lumMod val="75000"/>
            </a:schemeClr>
          </a:solidFill>
        </a:ln>
      </dgm:spPr>
      <dgm:t>
        <a:bodyPr numCol="1"/>
        <a:lstStyle/>
        <a:p>
          <a:pPr marL="144000" algn="l" rtl="0"/>
          <a:r>
            <a:rPr lang="ru-RU" altLang="ru-RU" sz="1400" b="1" dirty="0">
              <a:latin typeface="Arial" panose="020B0604020202020204" pitchFamily="34" charset="0"/>
              <a:cs typeface="Arial" panose="020B0604020202020204" pitchFamily="34" charset="0"/>
            </a:rPr>
            <a:t>Количество работников, занятых на рабочих местах с вредными и (или) опасными условиями труда </a:t>
          </a:r>
          <a:br>
            <a:rPr lang="ru-RU" altLang="ru-RU" sz="1400" b="1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altLang="ru-RU" sz="1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(2021г. – не более 750 </a:t>
          </a:r>
          <a:r>
            <a:rPr lang="ru-RU" altLang="ru-RU" sz="1400" b="1" dirty="0" err="1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тыс.чел</a:t>
          </a:r>
          <a:r>
            <a:rPr lang="ru-RU" altLang="ru-RU" sz="1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., 2025г. – 690 </a:t>
          </a:r>
          <a:r>
            <a:rPr lang="ru-RU" altLang="ru-RU" sz="1400" b="1" dirty="0" err="1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тыс.чел</a:t>
          </a:r>
          <a:r>
            <a:rPr lang="ru-RU" altLang="ru-RU" sz="1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.)</a:t>
          </a:r>
        </a:p>
      </dgm:t>
    </dgm:pt>
    <dgm:pt modelId="{7CA30995-0043-4A27-B820-2775B401CFE6}" type="parTrans" cxnId="{7831E627-897D-4336-8D10-5B7F259C0D30}">
      <dgm:prSet/>
      <dgm:spPr/>
      <dgm:t>
        <a:bodyPr numCol="1"/>
        <a:lstStyle/>
        <a:p>
          <a:endParaRPr lang="ru-RU" altLang="ru-RU"/>
        </a:p>
      </dgm:t>
    </dgm:pt>
    <dgm:pt modelId="{1C6B7144-29AB-4319-91A2-2C08EFD9F671}" type="sibTrans" cxnId="{7831E627-897D-4336-8D10-5B7F259C0D30}">
      <dgm:prSet/>
      <dgm:spPr/>
      <dgm:t>
        <a:bodyPr numCol="1"/>
        <a:lstStyle/>
        <a:p>
          <a:endParaRPr lang="ru-RU" altLang="ru-RU"/>
        </a:p>
      </dgm:t>
    </dgm:pt>
    <dgm:pt modelId="{267B1F28-5F6B-44E3-A3BE-717E8134EE6C}">
      <dgm:prSet custT="1"/>
      <dgm:spPr>
        <a:ln>
          <a:solidFill>
            <a:srgbClr val="4B8A40"/>
          </a:solidFill>
        </a:ln>
      </dgm:spPr>
      <dgm:t>
        <a:bodyPr numCol="1"/>
        <a:lstStyle/>
        <a:p>
          <a:pPr marL="144000" algn="l" rtl="0">
            <a:lnSpc>
              <a:spcPct val="100000"/>
            </a:lnSpc>
          </a:pPr>
          <a:endParaRPr lang="ru-RU" altLang="ru-RU" sz="1400" b="1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144000" algn="l" rtl="0">
            <a:lnSpc>
              <a:spcPct val="100000"/>
            </a:lnSpc>
          </a:pPr>
          <a:r>
            <a:rPr lang="ru-RU" altLang="ru-RU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Снижение численности работников</a:t>
          </a:r>
          <a:r>
            <a:rPr lang="ru-RU" altLang="ru-RU" sz="1400" b="1" dirty="0">
              <a:latin typeface="Arial" panose="020B0604020202020204" pitchFamily="34" charset="0"/>
              <a:cs typeface="Arial" panose="020B0604020202020204" pitchFamily="34" charset="0"/>
            </a:rPr>
            <a:t>, занятых на рабочих местах с вредными и (или) опасными условиями труда </a:t>
          </a:r>
          <a:br>
            <a:rPr lang="ru-RU" altLang="ru-RU" sz="1400" b="1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altLang="ru-RU" sz="1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(2021г. – не менее 1%, 2025г. – 8% к 2020г.)</a:t>
          </a:r>
          <a:br>
            <a:rPr lang="ru-RU" altLang="ru-RU" sz="1400" b="1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altLang="ru-RU" sz="1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</a:p>
      </dgm:t>
    </dgm:pt>
    <dgm:pt modelId="{EF098591-A42F-43D2-B54B-1EC79E53B40A}" type="sibTrans" cxnId="{68CF1464-244B-49B5-8A95-C27FD948B9C4}">
      <dgm:prSet/>
      <dgm:spPr/>
      <dgm:t>
        <a:bodyPr numCol="1"/>
        <a:lstStyle/>
        <a:p>
          <a:endParaRPr lang="ru-RU" altLang="ru-RU"/>
        </a:p>
      </dgm:t>
    </dgm:pt>
    <dgm:pt modelId="{D96F1873-F4CD-4B6D-8218-FBEF8F8020D4}" type="parTrans" cxnId="{68CF1464-244B-49B5-8A95-C27FD948B9C4}">
      <dgm:prSet/>
      <dgm:spPr/>
      <dgm:t>
        <a:bodyPr numCol="1"/>
        <a:lstStyle/>
        <a:p>
          <a:endParaRPr lang="ru-RU" altLang="ru-RU"/>
        </a:p>
      </dgm:t>
    </dgm:pt>
    <dgm:pt modelId="{2E9D282A-7DFB-4760-B56A-EF6567F11696}" type="pres">
      <dgm:prSet presAssocID="{F2F402A7-D47A-4727-B9BD-A5BBB33B2649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C513386C-2ED4-485B-836C-5E73CA072B95}" type="pres">
      <dgm:prSet presAssocID="{267B1F28-5F6B-44E3-A3BE-717E8134EE6C}" presName="circle1" presStyleLbl="node1" presStyleIdx="0" presStyleCnt="3" custScaleY="105508" custLinFactNeighborX="0" custLinFactNeighborY="2754"/>
      <dgm:spPr>
        <a:solidFill>
          <a:srgbClr val="719B7F"/>
        </a:solidFill>
      </dgm:spPr>
    </dgm:pt>
    <dgm:pt modelId="{093214EF-14AA-4AF9-9A16-426B8C345FF3}" type="pres">
      <dgm:prSet presAssocID="{267B1F28-5F6B-44E3-A3BE-717E8134EE6C}" presName="space" presStyleCnt="0"/>
      <dgm:spPr/>
    </dgm:pt>
    <dgm:pt modelId="{056E0439-61A7-478F-A756-6FFDC288EA84}" type="pres">
      <dgm:prSet presAssocID="{267B1F28-5F6B-44E3-A3BE-717E8134EE6C}" presName="rect1" presStyleLbl="alignAcc1" presStyleIdx="0" presStyleCnt="3"/>
      <dgm:spPr/>
    </dgm:pt>
    <dgm:pt modelId="{11C3E0DC-50A1-4B15-9168-940CE2E066A7}" type="pres">
      <dgm:prSet presAssocID="{1552DA88-2DD8-4EFE-82D3-D1E9A6F67470}" presName="vertSpace2" presStyleLbl="node1" presStyleIdx="0" presStyleCnt="3"/>
      <dgm:spPr/>
    </dgm:pt>
    <dgm:pt modelId="{33FC541A-8E48-446C-871D-257EFE0327EB}" type="pres">
      <dgm:prSet presAssocID="{1552DA88-2DD8-4EFE-82D3-D1E9A6F67470}" presName="circle2" presStyleLbl="node1" presStyleIdx="1" presStyleCnt="3" custLinFactNeighborX="0" custLinFactNeighborY="6731"/>
      <dgm:spPr>
        <a:solidFill>
          <a:schemeClr val="accent3">
            <a:lumMod val="40000"/>
            <a:lumOff val="60000"/>
          </a:schemeClr>
        </a:solidFill>
      </dgm:spPr>
    </dgm:pt>
    <dgm:pt modelId="{99429315-4644-41B9-B835-E53B105B7376}" type="pres">
      <dgm:prSet presAssocID="{1552DA88-2DD8-4EFE-82D3-D1E9A6F67470}" presName="rect2" presStyleLbl="alignAcc1" presStyleIdx="1" presStyleCnt="3" custScaleY="84375"/>
      <dgm:spPr/>
    </dgm:pt>
    <dgm:pt modelId="{1B7AF47D-1BF4-494F-B85A-91FA48318DAA}" type="pres">
      <dgm:prSet presAssocID="{F3CCFE1A-270B-4BAF-85F1-1FF7E0FA6272}" presName="vertSpace3" presStyleLbl="node1" presStyleIdx="1" presStyleCnt="3"/>
      <dgm:spPr/>
    </dgm:pt>
    <dgm:pt modelId="{80E78149-9974-4EF9-A24F-0527E017ED63}" type="pres">
      <dgm:prSet presAssocID="{F3CCFE1A-270B-4BAF-85F1-1FF7E0FA6272}" presName="circle3" presStyleLbl="node1" presStyleIdx="2" presStyleCnt="3" custLinFactNeighborX="450" custLinFactNeighborY="7207"/>
      <dgm:spPr>
        <a:solidFill>
          <a:srgbClr val="719B7F"/>
        </a:solidFill>
      </dgm:spPr>
    </dgm:pt>
    <dgm:pt modelId="{850F1D5D-07CE-47C7-9CF6-0A26B80293EE}" type="pres">
      <dgm:prSet presAssocID="{F3CCFE1A-270B-4BAF-85F1-1FF7E0FA6272}" presName="rect3" presStyleLbl="alignAcc1" presStyleIdx="2" presStyleCnt="3" custScaleX="100000" custScaleY="85136"/>
      <dgm:spPr/>
    </dgm:pt>
    <dgm:pt modelId="{ED35CCEF-0766-4D2E-92AD-07C85A42CA0C}" type="pres">
      <dgm:prSet presAssocID="{267B1F28-5F6B-44E3-A3BE-717E8134EE6C}" presName="rect1ParTxNoCh" presStyleLbl="alignAcc1" presStyleIdx="2" presStyleCnt="3">
        <dgm:presLayoutVars>
          <dgm:chMax val="1"/>
          <dgm:bulletEnabled val="1"/>
        </dgm:presLayoutVars>
      </dgm:prSet>
      <dgm:spPr/>
    </dgm:pt>
    <dgm:pt modelId="{42254A4F-8DBF-4DDB-9CBC-AC7DF56516D2}" type="pres">
      <dgm:prSet presAssocID="{1552DA88-2DD8-4EFE-82D3-D1E9A6F67470}" presName="rect2ParTxNoCh" presStyleLbl="alignAcc1" presStyleIdx="2" presStyleCnt="3">
        <dgm:presLayoutVars>
          <dgm:chMax val="1"/>
          <dgm:bulletEnabled val="1"/>
        </dgm:presLayoutVars>
      </dgm:prSet>
      <dgm:spPr/>
    </dgm:pt>
    <dgm:pt modelId="{A3150D56-7DB8-43BC-89A8-850938FAB500}" type="pres">
      <dgm:prSet presAssocID="{F3CCFE1A-270B-4BAF-85F1-1FF7E0FA6272}" presName="rect3ParTxNoCh" presStyleLbl="alignAcc1" presStyleIdx="2" presStyleCnt="3">
        <dgm:presLayoutVars>
          <dgm:chMax val="1"/>
          <dgm:bulletEnabled val="1"/>
        </dgm:presLayoutVars>
      </dgm:prSet>
      <dgm:spPr/>
    </dgm:pt>
  </dgm:ptLst>
  <dgm:cxnLst>
    <dgm:cxn modelId="{16B84B03-E6BB-4156-846F-BE9FA9B043CB}" type="presOf" srcId="{F3CCFE1A-270B-4BAF-85F1-1FF7E0FA6272}" destId="{A3150D56-7DB8-43BC-89A8-850938FAB500}" srcOrd="1" destOrd="0" presId="urn:microsoft.com/office/officeart/2005/8/layout/target3#2"/>
    <dgm:cxn modelId="{DE66CF11-7C3C-40DD-84FC-F2B8C76B1EE2}" type="presOf" srcId="{F3CCFE1A-270B-4BAF-85F1-1FF7E0FA6272}" destId="{850F1D5D-07CE-47C7-9CF6-0A26B80293EE}" srcOrd="0" destOrd="0" presId="urn:microsoft.com/office/officeart/2005/8/layout/target3#2"/>
    <dgm:cxn modelId="{149DB615-18CF-4F72-A069-FFDB88213608}" type="presOf" srcId="{1552DA88-2DD8-4EFE-82D3-D1E9A6F67470}" destId="{42254A4F-8DBF-4DDB-9CBC-AC7DF56516D2}" srcOrd="1" destOrd="0" presId="urn:microsoft.com/office/officeart/2005/8/layout/target3#2"/>
    <dgm:cxn modelId="{7831E627-897D-4336-8D10-5B7F259C0D30}" srcId="{F2F402A7-D47A-4727-B9BD-A5BBB33B2649}" destId="{1552DA88-2DD8-4EFE-82D3-D1E9A6F67470}" srcOrd="1" destOrd="0" parTransId="{7CA30995-0043-4A27-B820-2775B401CFE6}" sibTransId="{1C6B7144-29AB-4319-91A2-2C08EFD9F671}"/>
    <dgm:cxn modelId="{ADE82F3C-0EAA-4D01-8AEB-33259620FB9A}" srcId="{F2F402A7-D47A-4727-B9BD-A5BBB33B2649}" destId="{F3CCFE1A-270B-4BAF-85F1-1FF7E0FA6272}" srcOrd="2" destOrd="0" parTransId="{3AF4397C-C6DE-4119-AFC3-CDEE26991145}" sibTransId="{1D2122E6-22AB-46DB-A596-A216A66B218F}"/>
    <dgm:cxn modelId="{68CF1464-244B-49B5-8A95-C27FD948B9C4}" srcId="{F2F402A7-D47A-4727-B9BD-A5BBB33B2649}" destId="{267B1F28-5F6B-44E3-A3BE-717E8134EE6C}" srcOrd="0" destOrd="0" parTransId="{D96F1873-F4CD-4B6D-8218-FBEF8F8020D4}" sibTransId="{EF098591-A42F-43D2-B54B-1EC79E53B40A}"/>
    <dgm:cxn modelId="{C0B3AF72-B8F7-467A-8DCC-C018912E0A80}" type="presOf" srcId="{1552DA88-2DD8-4EFE-82D3-D1E9A6F67470}" destId="{99429315-4644-41B9-B835-E53B105B7376}" srcOrd="0" destOrd="0" presId="urn:microsoft.com/office/officeart/2005/8/layout/target3#2"/>
    <dgm:cxn modelId="{757CD1D9-90FA-440E-931B-365CFB583B8E}" type="presOf" srcId="{F2F402A7-D47A-4727-B9BD-A5BBB33B2649}" destId="{2E9D282A-7DFB-4760-B56A-EF6567F11696}" srcOrd="0" destOrd="0" presId="urn:microsoft.com/office/officeart/2005/8/layout/target3#2"/>
    <dgm:cxn modelId="{F08081E6-45CA-4CFA-B5AE-4B91CD41F7C0}" type="presOf" srcId="{267B1F28-5F6B-44E3-A3BE-717E8134EE6C}" destId="{ED35CCEF-0766-4D2E-92AD-07C85A42CA0C}" srcOrd="1" destOrd="0" presId="urn:microsoft.com/office/officeart/2005/8/layout/target3#2"/>
    <dgm:cxn modelId="{AF7D16EB-F99F-4664-A5F0-F6F85B9DFEBC}" type="presOf" srcId="{267B1F28-5F6B-44E3-A3BE-717E8134EE6C}" destId="{056E0439-61A7-478F-A756-6FFDC288EA84}" srcOrd="0" destOrd="0" presId="urn:microsoft.com/office/officeart/2005/8/layout/target3#2"/>
    <dgm:cxn modelId="{77D49A90-28AA-46EB-BAC3-210A8AD06F45}" type="presParOf" srcId="{2E9D282A-7DFB-4760-B56A-EF6567F11696}" destId="{C513386C-2ED4-485B-836C-5E73CA072B95}" srcOrd="0" destOrd="0" presId="urn:microsoft.com/office/officeart/2005/8/layout/target3#2"/>
    <dgm:cxn modelId="{640B688D-EA76-4EE7-8B9A-D0DFE14A91C0}" type="presParOf" srcId="{2E9D282A-7DFB-4760-B56A-EF6567F11696}" destId="{093214EF-14AA-4AF9-9A16-426B8C345FF3}" srcOrd="1" destOrd="0" presId="urn:microsoft.com/office/officeart/2005/8/layout/target3#2"/>
    <dgm:cxn modelId="{595D57D1-D212-4E01-98AD-58626AC92B1A}" type="presParOf" srcId="{2E9D282A-7DFB-4760-B56A-EF6567F11696}" destId="{056E0439-61A7-478F-A756-6FFDC288EA84}" srcOrd="2" destOrd="0" presId="urn:microsoft.com/office/officeart/2005/8/layout/target3#2"/>
    <dgm:cxn modelId="{B485A31A-3E28-43C4-A2D5-86273CDE1D10}" type="presParOf" srcId="{2E9D282A-7DFB-4760-B56A-EF6567F11696}" destId="{11C3E0DC-50A1-4B15-9168-940CE2E066A7}" srcOrd="3" destOrd="0" presId="urn:microsoft.com/office/officeart/2005/8/layout/target3#2"/>
    <dgm:cxn modelId="{F4C4596A-3CD0-4B93-8300-29F0CB97D7AD}" type="presParOf" srcId="{2E9D282A-7DFB-4760-B56A-EF6567F11696}" destId="{33FC541A-8E48-446C-871D-257EFE0327EB}" srcOrd="4" destOrd="0" presId="urn:microsoft.com/office/officeart/2005/8/layout/target3#2"/>
    <dgm:cxn modelId="{896F09F1-D3AF-4364-907C-6C95A073C1AC}" type="presParOf" srcId="{2E9D282A-7DFB-4760-B56A-EF6567F11696}" destId="{99429315-4644-41B9-B835-E53B105B7376}" srcOrd="5" destOrd="0" presId="urn:microsoft.com/office/officeart/2005/8/layout/target3#2"/>
    <dgm:cxn modelId="{A4A55ACA-5A67-4F76-9DC3-1394AC707399}" type="presParOf" srcId="{2E9D282A-7DFB-4760-B56A-EF6567F11696}" destId="{1B7AF47D-1BF4-494F-B85A-91FA48318DAA}" srcOrd="6" destOrd="0" presId="urn:microsoft.com/office/officeart/2005/8/layout/target3#2"/>
    <dgm:cxn modelId="{A8BB336A-7C76-4187-99B1-1C21209B2030}" type="presParOf" srcId="{2E9D282A-7DFB-4760-B56A-EF6567F11696}" destId="{80E78149-9974-4EF9-A24F-0527E017ED63}" srcOrd="7" destOrd="0" presId="urn:microsoft.com/office/officeart/2005/8/layout/target3#2"/>
    <dgm:cxn modelId="{3517B187-2852-4AE7-B95B-5DBC4AF94195}" type="presParOf" srcId="{2E9D282A-7DFB-4760-B56A-EF6567F11696}" destId="{850F1D5D-07CE-47C7-9CF6-0A26B80293EE}" srcOrd="8" destOrd="0" presId="urn:microsoft.com/office/officeart/2005/8/layout/target3#2"/>
    <dgm:cxn modelId="{86A4D417-1784-4248-80BC-AA3220F9A747}" type="presParOf" srcId="{2E9D282A-7DFB-4760-B56A-EF6567F11696}" destId="{ED35CCEF-0766-4D2E-92AD-07C85A42CA0C}" srcOrd="9" destOrd="0" presId="urn:microsoft.com/office/officeart/2005/8/layout/target3#2"/>
    <dgm:cxn modelId="{8F7204EB-5405-4C49-B0A1-64D2E5EA08FF}" type="presParOf" srcId="{2E9D282A-7DFB-4760-B56A-EF6567F11696}" destId="{42254A4F-8DBF-4DDB-9CBC-AC7DF56516D2}" srcOrd="10" destOrd="0" presId="urn:microsoft.com/office/officeart/2005/8/layout/target3#2"/>
    <dgm:cxn modelId="{29233B6E-D3AD-4F48-8AD5-C8D03588A0A0}" type="presParOf" srcId="{2E9D282A-7DFB-4760-B56A-EF6567F11696}" destId="{A3150D56-7DB8-43BC-89A8-850938FAB500}" srcOrd="11" destOrd="0" presId="urn:microsoft.com/office/officeart/2005/8/layout/target3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15AE77E-A540-4150-8102-68745EF48B95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0DF0C41-2E27-473D-97F6-C2906EE46F3B}">
      <dgm:prSet phldrT="[Текст]" custT="1"/>
      <dgm:spPr/>
      <dgm:t>
        <a:bodyPr/>
        <a:lstStyle/>
        <a:p>
          <a:pPr>
            <a:buNone/>
          </a:pPr>
          <a:r>
            <a:rPr lang="ru-RU" sz="1500" b="0" i="0" dirty="0"/>
            <a:t>Совместные постановления:</a:t>
          </a:r>
        </a:p>
      </dgm:t>
    </dgm:pt>
    <dgm:pt modelId="{6EB044ED-98E9-41EB-B872-57494603D5E4}" type="parTrans" cxnId="{407AE240-46FB-4B92-8E36-8CFAC38520BF}">
      <dgm:prSet/>
      <dgm:spPr/>
      <dgm:t>
        <a:bodyPr/>
        <a:lstStyle/>
        <a:p>
          <a:endParaRPr lang="ru-RU"/>
        </a:p>
      </dgm:t>
    </dgm:pt>
    <dgm:pt modelId="{356B0008-1FC5-45A0-8EBF-74ABA767D773}" type="sibTrans" cxnId="{407AE240-46FB-4B92-8E36-8CFAC38520BF}">
      <dgm:prSet/>
      <dgm:spPr/>
      <dgm:t>
        <a:bodyPr/>
        <a:lstStyle/>
        <a:p>
          <a:endParaRPr lang="ru-RU"/>
        </a:p>
      </dgm:t>
    </dgm:pt>
    <dgm:pt modelId="{037E04A6-1C20-487C-895D-1D2296F03982}">
      <dgm:prSet phldrT="[Текст]" custT="1"/>
      <dgm:spPr/>
      <dgm:t>
        <a:bodyPr/>
        <a:lstStyle/>
        <a:p>
          <a:pPr>
            <a:buNone/>
          </a:pPr>
          <a:r>
            <a:rPr lang="ru-RU" sz="1400" b="1" i="1" dirty="0"/>
            <a:t>Министерства труда и социальной защиты Республики Беларусь и Министерства культуры Республики Беларусь</a:t>
          </a:r>
          <a:r>
            <a:rPr lang="ru-RU" sz="1400" dirty="0"/>
            <a:t> </a:t>
          </a:r>
          <a:r>
            <a:rPr lang="ru-RU" sz="1400" b="1" dirty="0"/>
            <a:t>от 11 марта 2026 г.       № 17/29</a:t>
          </a:r>
          <a:r>
            <a:rPr lang="ru-RU" sz="1400" dirty="0"/>
            <a:t> «Об утверждении Правил по охране труда при производстве фильмов»;</a:t>
          </a:r>
        </a:p>
      </dgm:t>
    </dgm:pt>
    <dgm:pt modelId="{062880A2-39C0-406F-A8C1-CC7C886BC582}" type="parTrans" cxnId="{664CA8BC-EAD1-4589-A1E3-F6D532352F8F}">
      <dgm:prSet/>
      <dgm:spPr/>
      <dgm:t>
        <a:bodyPr/>
        <a:lstStyle/>
        <a:p>
          <a:endParaRPr lang="ru-RU"/>
        </a:p>
      </dgm:t>
    </dgm:pt>
    <dgm:pt modelId="{7B6F3392-A9A4-464C-80D5-8FA0CF24B347}" type="sibTrans" cxnId="{664CA8BC-EAD1-4589-A1E3-F6D532352F8F}">
      <dgm:prSet/>
      <dgm:spPr/>
      <dgm:t>
        <a:bodyPr/>
        <a:lstStyle/>
        <a:p>
          <a:endParaRPr lang="ru-RU"/>
        </a:p>
      </dgm:t>
    </dgm:pt>
    <dgm:pt modelId="{8F81FCD3-F2A7-4EC2-AB3E-9964B3BB3233}">
      <dgm:prSet phldrT="[Текст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i="1" dirty="0"/>
            <a:t>Министерства труда и социальной защиты Республики Беларусь и Министерства культуры Республики Беларусь </a:t>
          </a:r>
          <a:r>
            <a:rPr lang="ru-RU" sz="1400" b="1" dirty="0"/>
            <a:t>от 28 апреля 2026 г.         № 32/44</a:t>
          </a:r>
          <a:r>
            <a:rPr lang="ru-RU" sz="1400" dirty="0"/>
            <a:t> «Об утверждении Правил по охране труда в зоопарках»;</a:t>
          </a:r>
        </a:p>
      </dgm:t>
    </dgm:pt>
    <dgm:pt modelId="{124569FD-B5F0-4484-87D9-C4012436469C}" type="parTrans" cxnId="{AA409DAF-41AC-4E30-9149-F011B873285F}">
      <dgm:prSet/>
      <dgm:spPr/>
      <dgm:t>
        <a:bodyPr/>
        <a:lstStyle/>
        <a:p>
          <a:endParaRPr lang="ru-RU"/>
        </a:p>
      </dgm:t>
    </dgm:pt>
    <dgm:pt modelId="{1B5E3554-EA99-40AA-85AA-B84624FAB3A3}" type="sibTrans" cxnId="{AA409DAF-41AC-4E30-9149-F011B873285F}">
      <dgm:prSet/>
      <dgm:spPr/>
      <dgm:t>
        <a:bodyPr/>
        <a:lstStyle/>
        <a:p>
          <a:endParaRPr lang="ru-RU"/>
        </a:p>
      </dgm:t>
    </dgm:pt>
    <dgm:pt modelId="{940CF917-C439-4E0B-B35C-48E416C67FE1}" type="pres">
      <dgm:prSet presAssocID="{B15AE77E-A540-4150-8102-68745EF48B95}" presName="vert0" presStyleCnt="0">
        <dgm:presLayoutVars>
          <dgm:dir/>
          <dgm:animOne val="branch"/>
          <dgm:animLvl val="lvl"/>
        </dgm:presLayoutVars>
      </dgm:prSet>
      <dgm:spPr/>
    </dgm:pt>
    <dgm:pt modelId="{A032B1D9-4D9B-439A-921F-C58A47B7278E}" type="pres">
      <dgm:prSet presAssocID="{00DF0C41-2E27-473D-97F6-C2906EE46F3B}" presName="thickLine" presStyleLbl="alignNode1" presStyleIdx="0" presStyleCnt="1"/>
      <dgm:spPr/>
    </dgm:pt>
    <dgm:pt modelId="{1B2E531D-DF39-4F80-870A-A0F1CFE4EEE1}" type="pres">
      <dgm:prSet presAssocID="{00DF0C41-2E27-473D-97F6-C2906EE46F3B}" presName="horz1" presStyleCnt="0"/>
      <dgm:spPr/>
    </dgm:pt>
    <dgm:pt modelId="{01B1FA43-4047-47DD-81D4-D10F6CB7935B}" type="pres">
      <dgm:prSet presAssocID="{00DF0C41-2E27-473D-97F6-C2906EE46F3B}" presName="tx1" presStyleLbl="revTx" presStyleIdx="0" presStyleCnt="3"/>
      <dgm:spPr/>
    </dgm:pt>
    <dgm:pt modelId="{E16DBE14-D002-4F1B-A3B1-4FAD02769E07}" type="pres">
      <dgm:prSet presAssocID="{00DF0C41-2E27-473D-97F6-C2906EE46F3B}" presName="vert1" presStyleCnt="0"/>
      <dgm:spPr/>
    </dgm:pt>
    <dgm:pt modelId="{8BFB0621-B869-4563-8184-BF3AFAFB318F}" type="pres">
      <dgm:prSet presAssocID="{037E04A6-1C20-487C-895D-1D2296F03982}" presName="vertSpace2a" presStyleCnt="0"/>
      <dgm:spPr/>
    </dgm:pt>
    <dgm:pt modelId="{E99B9EFC-6DFC-4924-98CF-E40B75028339}" type="pres">
      <dgm:prSet presAssocID="{037E04A6-1C20-487C-895D-1D2296F03982}" presName="horz2" presStyleCnt="0"/>
      <dgm:spPr/>
    </dgm:pt>
    <dgm:pt modelId="{61D8C07F-8E8C-4FED-A798-D030058A2981}" type="pres">
      <dgm:prSet presAssocID="{037E04A6-1C20-487C-895D-1D2296F03982}" presName="horzSpace2" presStyleCnt="0"/>
      <dgm:spPr/>
    </dgm:pt>
    <dgm:pt modelId="{08FC77DD-D80F-4916-8A42-41600F971F55}" type="pres">
      <dgm:prSet presAssocID="{037E04A6-1C20-487C-895D-1D2296F03982}" presName="tx2" presStyleLbl="revTx" presStyleIdx="1" presStyleCnt="3" custScaleY="187342"/>
      <dgm:spPr/>
    </dgm:pt>
    <dgm:pt modelId="{1B92E59D-4770-4895-AC17-BAA0C2AD4DF6}" type="pres">
      <dgm:prSet presAssocID="{037E04A6-1C20-487C-895D-1D2296F03982}" presName="vert2" presStyleCnt="0"/>
      <dgm:spPr/>
    </dgm:pt>
    <dgm:pt modelId="{2E1E27D4-18A5-4200-833E-2768B7A04AD5}" type="pres">
      <dgm:prSet presAssocID="{037E04A6-1C20-487C-895D-1D2296F03982}" presName="thinLine2b" presStyleLbl="callout" presStyleIdx="0" presStyleCnt="2" custLinFactY="-400000" custLinFactNeighborX="878" custLinFactNeighborY="-406656"/>
      <dgm:spPr/>
    </dgm:pt>
    <dgm:pt modelId="{AA2EF2C7-1296-44A7-AD5B-C953124F4735}" type="pres">
      <dgm:prSet presAssocID="{037E04A6-1C20-487C-895D-1D2296F03982}" presName="vertSpace2b" presStyleCnt="0"/>
      <dgm:spPr/>
    </dgm:pt>
    <dgm:pt modelId="{960604DA-2FCF-4223-9544-BEE9B5D49DBF}" type="pres">
      <dgm:prSet presAssocID="{8F81FCD3-F2A7-4EC2-AB3E-9964B3BB3233}" presName="horz2" presStyleCnt="0"/>
      <dgm:spPr/>
    </dgm:pt>
    <dgm:pt modelId="{1FB1D1D2-28A0-4025-8391-B725F98225F5}" type="pres">
      <dgm:prSet presAssocID="{8F81FCD3-F2A7-4EC2-AB3E-9964B3BB3233}" presName="horzSpace2" presStyleCnt="0"/>
      <dgm:spPr/>
    </dgm:pt>
    <dgm:pt modelId="{A6682748-C9DE-4714-9A17-DFB58AADE8A0}" type="pres">
      <dgm:prSet presAssocID="{8F81FCD3-F2A7-4EC2-AB3E-9964B3BB3233}" presName="tx2" presStyleLbl="revTx" presStyleIdx="2" presStyleCnt="3" custScaleX="104009" custScaleY="246662" custLinFactNeighborX="131" custLinFactNeighborY="-37642"/>
      <dgm:spPr/>
    </dgm:pt>
    <dgm:pt modelId="{3B4C5A59-4DF4-417D-9C98-840ACDBB484C}" type="pres">
      <dgm:prSet presAssocID="{8F81FCD3-F2A7-4EC2-AB3E-9964B3BB3233}" presName="vert2" presStyleCnt="0"/>
      <dgm:spPr/>
    </dgm:pt>
    <dgm:pt modelId="{ADB61A07-B3F2-49B0-87B3-A70CCDBEC00E}" type="pres">
      <dgm:prSet presAssocID="{8F81FCD3-F2A7-4EC2-AB3E-9964B3BB3233}" presName="thinLine2b" presStyleLbl="callout" presStyleIdx="1" presStyleCnt="2" custLinFactY="-300000" custLinFactNeighborX="2003" custLinFactNeighborY="-375209"/>
      <dgm:spPr/>
    </dgm:pt>
    <dgm:pt modelId="{F85BEBBC-B018-4EB7-B1E3-08736AD2606C}" type="pres">
      <dgm:prSet presAssocID="{8F81FCD3-F2A7-4EC2-AB3E-9964B3BB3233}" presName="vertSpace2b" presStyleCnt="0"/>
      <dgm:spPr/>
    </dgm:pt>
  </dgm:ptLst>
  <dgm:cxnLst>
    <dgm:cxn modelId="{BF7B8615-E167-4CCC-9C1E-C474A4FAA13A}" type="presOf" srcId="{8F81FCD3-F2A7-4EC2-AB3E-9964B3BB3233}" destId="{A6682748-C9DE-4714-9A17-DFB58AADE8A0}" srcOrd="0" destOrd="0" presId="urn:microsoft.com/office/officeart/2008/layout/LinedList"/>
    <dgm:cxn modelId="{2053B121-F248-429D-BA1D-B1859363D729}" type="presOf" srcId="{037E04A6-1C20-487C-895D-1D2296F03982}" destId="{08FC77DD-D80F-4916-8A42-41600F971F55}" srcOrd="0" destOrd="0" presId="urn:microsoft.com/office/officeart/2008/layout/LinedList"/>
    <dgm:cxn modelId="{407AE240-46FB-4B92-8E36-8CFAC38520BF}" srcId="{B15AE77E-A540-4150-8102-68745EF48B95}" destId="{00DF0C41-2E27-473D-97F6-C2906EE46F3B}" srcOrd="0" destOrd="0" parTransId="{6EB044ED-98E9-41EB-B872-57494603D5E4}" sibTransId="{356B0008-1FC5-45A0-8EBF-74ABA767D773}"/>
    <dgm:cxn modelId="{E382DF4F-4141-47F4-91C4-D424C73F866E}" type="presOf" srcId="{B15AE77E-A540-4150-8102-68745EF48B95}" destId="{940CF917-C439-4E0B-B35C-48E416C67FE1}" srcOrd="0" destOrd="0" presId="urn:microsoft.com/office/officeart/2008/layout/LinedList"/>
    <dgm:cxn modelId="{AA409DAF-41AC-4E30-9149-F011B873285F}" srcId="{00DF0C41-2E27-473D-97F6-C2906EE46F3B}" destId="{8F81FCD3-F2A7-4EC2-AB3E-9964B3BB3233}" srcOrd="1" destOrd="0" parTransId="{124569FD-B5F0-4484-87D9-C4012436469C}" sibTransId="{1B5E3554-EA99-40AA-85AA-B84624FAB3A3}"/>
    <dgm:cxn modelId="{EB3D15B6-B1D4-43FD-92EF-96B7F9E9497B}" type="presOf" srcId="{00DF0C41-2E27-473D-97F6-C2906EE46F3B}" destId="{01B1FA43-4047-47DD-81D4-D10F6CB7935B}" srcOrd="0" destOrd="0" presId="urn:microsoft.com/office/officeart/2008/layout/LinedList"/>
    <dgm:cxn modelId="{664CA8BC-EAD1-4589-A1E3-F6D532352F8F}" srcId="{00DF0C41-2E27-473D-97F6-C2906EE46F3B}" destId="{037E04A6-1C20-487C-895D-1D2296F03982}" srcOrd="0" destOrd="0" parTransId="{062880A2-39C0-406F-A8C1-CC7C886BC582}" sibTransId="{7B6F3392-A9A4-464C-80D5-8FA0CF24B347}"/>
    <dgm:cxn modelId="{BC738DDF-3A5A-4724-86AB-14D62157FC46}" type="presParOf" srcId="{940CF917-C439-4E0B-B35C-48E416C67FE1}" destId="{A032B1D9-4D9B-439A-921F-C58A47B7278E}" srcOrd="0" destOrd="0" presId="urn:microsoft.com/office/officeart/2008/layout/LinedList"/>
    <dgm:cxn modelId="{FB06D7FB-82FE-4718-8666-DC8214588F1B}" type="presParOf" srcId="{940CF917-C439-4E0B-B35C-48E416C67FE1}" destId="{1B2E531D-DF39-4F80-870A-A0F1CFE4EEE1}" srcOrd="1" destOrd="0" presId="urn:microsoft.com/office/officeart/2008/layout/LinedList"/>
    <dgm:cxn modelId="{86E7FE7B-DEE2-4E1E-A003-A9FCEF2D278E}" type="presParOf" srcId="{1B2E531D-DF39-4F80-870A-A0F1CFE4EEE1}" destId="{01B1FA43-4047-47DD-81D4-D10F6CB7935B}" srcOrd="0" destOrd="0" presId="urn:microsoft.com/office/officeart/2008/layout/LinedList"/>
    <dgm:cxn modelId="{11FAD510-44D7-4422-A81F-7440147A58C7}" type="presParOf" srcId="{1B2E531D-DF39-4F80-870A-A0F1CFE4EEE1}" destId="{E16DBE14-D002-4F1B-A3B1-4FAD02769E07}" srcOrd="1" destOrd="0" presId="urn:microsoft.com/office/officeart/2008/layout/LinedList"/>
    <dgm:cxn modelId="{FDFCD38B-E185-47A3-8D33-96485DAB356B}" type="presParOf" srcId="{E16DBE14-D002-4F1B-A3B1-4FAD02769E07}" destId="{8BFB0621-B869-4563-8184-BF3AFAFB318F}" srcOrd="0" destOrd="0" presId="urn:microsoft.com/office/officeart/2008/layout/LinedList"/>
    <dgm:cxn modelId="{021A0499-EC00-4E69-8AF0-B9E38E88500B}" type="presParOf" srcId="{E16DBE14-D002-4F1B-A3B1-4FAD02769E07}" destId="{E99B9EFC-6DFC-4924-98CF-E40B75028339}" srcOrd="1" destOrd="0" presId="urn:microsoft.com/office/officeart/2008/layout/LinedList"/>
    <dgm:cxn modelId="{88370C54-D985-4119-85A3-5C16B591B82D}" type="presParOf" srcId="{E99B9EFC-6DFC-4924-98CF-E40B75028339}" destId="{61D8C07F-8E8C-4FED-A798-D030058A2981}" srcOrd="0" destOrd="0" presId="urn:microsoft.com/office/officeart/2008/layout/LinedList"/>
    <dgm:cxn modelId="{1F5228F0-F17D-428A-BB56-3C7BE7E9D8DB}" type="presParOf" srcId="{E99B9EFC-6DFC-4924-98CF-E40B75028339}" destId="{08FC77DD-D80F-4916-8A42-41600F971F55}" srcOrd="1" destOrd="0" presId="urn:microsoft.com/office/officeart/2008/layout/LinedList"/>
    <dgm:cxn modelId="{201B67EE-F470-4611-A8C2-20EB09258D51}" type="presParOf" srcId="{E99B9EFC-6DFC-4924-98CF-E40B75028339}" destId="{1B92E59D-4770-4895-AC17-BAA0C2AD4DF6}" srcOrd="2" destOrd="0" presId="urn:microsoft.com/office/officeart/2008/layout/LinedList"/>
    <dgm:cxn modelId="{E3233C2F-ABA0-483E-8361-D670A4FB403E}" type="presParOf" srcId="{E16DBE14-D002-4F1B-A3B1-4FAD02769E07}" destId="{2E1E27D4-18A5-4200-833E-2768B7A04AD5}" srcOrd="2" destOrd="0" presId="urn:microsoft.com/office/officeart/2008/layout/LinedList"/>
    <dgm:cxn modelId="{A8833630-D585-4F4B-BC04-D42A01D7F2D5}" type="presParOf" srcId="{E16DBE14-D002-4F1B-A3B1-4FAD02769E07}" destId="{AA2EF2C7-1296-44A7-AD5B-C953124F4735}" srcOrd="3" destOrd="0" presId="urn:microsoft.com/office/officeart/2008/layout/LinedList"/>
    <dgm:cxn modelId="{B71879D4-26C2-480D-8BFE-30A721320666}" type="presParOf" srcId="{E16DBE14-D002-4F1B-A3B1-4FAD02769E07}" destId="{960604DA-2FCF-4223-9544-BEE9B5D49DBF}" srcOrd="4" destOrd="0" presId="urn:microsoft.com/office/officeart/2008/layout/LinedList"/>
    <dgm:cxn modelId="{82B461E6-2A27-4A53-BA39-64C471A3201E}" type="presParOf" srcId="{960604DA-2FCF-4223-9544-BEE9B5D49DBF}" destId="{1FB1D1D2-28A0-4025-8391-B725F98225F5}" srcOrd="0" destOrd="0" presId="urn:microsoft.com/office/officeart/2008/layout/LinedList"/>
    <dgm:cxn modelId="{4E823025-2F96-47DA-9CF6-14249F7AD980}" type="presParOf" srcId="{960604DA-2FCF-4223-9544-BEE9B5D49DBF}" destId="{A6682748-C9DE-4714-9A17-DFB58AADE8A0}" srcOrd="1" destOrd="0" presId="urn:microsoft.com/office/officeart/2008/layout/LinedList"/>
    <dgm:cxn modelId="{7E43AF36-C911-4F2E-AFB5-135BBB4FE360}" type="presParOf" srcId="{960604DA-2FCF-4223-9544-BEE9B5D49DBF}" destId="{3B4C5A59-4DF4-417D-9C98-840ACDBB484C}" srcOrd="2" destOrd="0" presId="urn:microsoft.com/office/officeart/2008/layout/LinedList"/>
    <dgm:cxn modelId="{9A8A618C-8288-4EAC-BA4F-904A50EADEFE}" type="presParOf" srcId="{E16DBE14-D002-4F1B-A3B1-4FAD02769E07}" destId="{ADB61A07-B3F2-49B0-87B3-A70CCDBEC00E}" srcOrd="5" destOrd="0" presId="urn:microsoft.com/office/officeart/2008/layout/LinedList"/>
    <dgm:cxn modelId="{88B596FF-6ACF-4E76-8921-8D812276A90F}" type="presParOf" srcId="{E16DBE14-D002-4F1B-A3B1-4FAD02769E07}" destId="{F85BEBBC-B018-4EB7-B1E3-08736AD2606C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C3D79300-9A54-459B-8E0B-B2AE6085BC43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E6110-945D-49CE-8E55-7777B1DACF10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/>
            <a:t>Постановления Совета Министров Республики Беларусь:</a:t>
          </a:r>
        </a:p>
        <a:p>
          <a:pPr marL="0" lvl="0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dirty="0"/>
        </a:p>
      </dgm:t>
    </dgm:pt>
    <dgm:pt modelId="{CA14E525-9A07-467F-829C-C5441D4AFC33}" type="parTrans" cxnId="{C082B175-1B8D-4B47-B020-B28860A71BA4}">
      <dgm:prSet/>
      <dgm:spPr/>
      <dgm:t>
        <a:bodyPr/>
        <a:lstStyle/>
        <a:p>
          <a:endParaRPr lang="ru-RU"/>
        </a:p>
      </dgm:t>
    </dgm:pt>
    <dgm:pt modelId="{25559E29-56A4-428B-837E-E9A58AB1A930}" type="sibTrans" cxnId="{C082B175-1B8D-4B47-B020-B28860A71BA4}">
      <dgm:prSet/>
      <dgm:spPr/>
      <dgm:t>
        <a:bodyPr/>
        <a:lstStyle/>
        <a:p>
          <a:endParaRPr lang="ru-RU"/>
        </a:p>
      </dgm:t>
    </dgm:pt>
    <dgm:pt modelId="{665EE3F3-BB9C-446A-87CB-26328CD998DA}">
      <dgm:prSet phldrT="[Текст]" custT="1"/>
      <dgm:spPr/>
      <dgm:t>
        <a:bodyPr/>
        <a:lstStyle/>
        <a:p>
          <a:pPr algn="l">
            <a:buNone/>
          </a:pPr>
          <a:r>
            <a:rPr lang="ru-RU" sz="1500" b="1" dirty="0"/>
            <a:t>8 апреля 2026 г. № 175 </a:t>
          </a:r>
          <a:r>
            <a:rPr lang="ru-RU" sz="1500" dirty="0"/>
            <a:t>«</a:t>
          </a:r>
          <a:r>
            <a:rPr lang="ru-RU" sz="1500" u="sng" dirty="0"/>
            <a:t>О списках производств, работ, профессий, должностей и показателей для целей профессионального пенсионного страхования</a:t>
          </a:r>
          <a:r>
            <a:rPr lang="ru-RU" sz="1500" dirty="0"/>
            <a:t>» </a:t>
          </a:r>
        </a:p>
        <a:p>
          <a:pPr algn="l">
            <a:buNone/>
          </a:pPr>
          <a:r>
            <a:rPr lang="ru-RU" sz="1500" i="1" dirty="0"/>
            <a:t>(актуализированы:</a:t>
          </a:r>
        </a:p>
        <a:p>
          <a:pPr algn="just">
            <a:buNone/>
          </a:pPr>
          <a:r>
            <a:rPr lang="ru-RU" sz="1500" i="1" dirty="0"/>
            <a:t>         Список производств, работ, профессий, должностей и показателей на подземных работах, на работах с особо вредными и особо тяжелыми условиями труда для целей профессионального пенсионного страхования; </a:t>
          </a:r>
        </a:p>
        <a:p>
          <a:pPr algn="just">
            <a:buNone/>
          </a:pPr>
          <a:r>
            <a:rPr lang="ru-RU" sz="1500" i="1" dirty="0"/>
            <a:t>         Список производств, работ, профессий, должностей и показателей на работах с вредными и тяжелыми условиями труда для целей профессионального пенсионного страхования.</a:t>
          </a:r>
        </a:p>
        <a:p>
          <a:pPr algn="just">
            <a:buNone/>
          </a:pPr>
          <a:r>
            <a:rPr lang="ru-RU" sz="1500" dirty="0"/>
            <a:t>         </a:t>
          </a:r>
          <a:r>
            <a:rPr lang="ru-RU" sz="1500" i="1" dirty="0"/>
            <a:t>Списки с учетом изменений в технологиях и организации производств, а также проведенной работы по улучшению условий труда в рамках реализации Государственной программы, сокращен более чем на 400 позиций (с 1543 до 1142).</a:t>
          </a:r>
        </a:p>
        <a:p>
          <a:pPr algn="l">
            <a:buNone/>
          </a:pPr>
          <a:endParaRPr lang="ru-RU" sz="1500" i="1" dirty="0"/>
        </a:p>
        <a:p>
          <a:pPr algn="l">
            <a:buNone/>
          </a:pPr>
          <a:endParaRPr lang="ru-RU" sz="1500" dirty="0"/>
        </a:p>
      </dgm:t>
    </dgm:pt>
    <dgm:pt modelId="{A084F414-787A-40FD-B17B-1D8D6AE814A6}" type="parTrans" cxnId="{0CA6E4C4-63A6-45F9-9680-41D67EE310B8}">
      <dgm:prSet/>
      <dgm:spPr/>
      <dgm:t>
        <a:bodyPr/>
        <a:lstStyle/>
        <a:p>
          <a:endParaRPr lang="ru-RU"/>
        </a:p>
      </dgm:t>
    </dgm:pt>
    <dgm:pt modelId="{FA40B35B-A083-4351-A547-759EB18584C3}" type="sibTrans" cxnId="{0CA6E4C4-63A6-45F9-9680-41D67EE310B8}">
      <dgm:prSet/>
      <dgm:spPr/>
      <dgm:t>
        <a:bodyPr/>
        <a:lstStyle/>
        <a:p>
          <a:endParaRPr lang="ru-RU"/>
        </a:p>
      </dgm:t>
    </dgm:pt>
    <dgm:pt modelId="{FECA1312-F2AA-4410-B573-1FBDDC46DE6A}" type="pres">
      <dgm:prSet presAssocID="{C3D79300-9A54-459B-8E0B-B2AE6085BC43}" presName="vert0" presStyleCnt="0">
        <dgm:presLayoutVars>
          <dgm:dir/>
          <dgm:animOne val="branch"/>
          <dgm:animLvl val="lvl"/>
        </dgm:presLayoutVars>
      </dgm:prSet>
      <dgm:spPr/>
    </dgm:pt>
    <dgm:pt modelId="{B5F91745-421A-469C-A914-068BD6A935F3}" type="pres">
      <dgm:prSet presAssocID="{B44E6110-945D-49CE-8E55-7777B1DACF10}" presName="thickLine" presStyleLbl="alignNode1" presStyleIdx="0" presStyleCnt="1"/>
      <dgm:spPr/>
    </dgm:pt>
    <dgm:pt modelId="{24BEF493-3325-4A0F-83CA-6349E47243E6}" type="pres">
      <dgm:prSet presAssocID="{B44E6110-945D-49CE-8E55-7777B1DACF10}" presName="horz1" presStyleCnt="0"/>
      <dgm:spPr/>
    </dgm:pt>
    <dgm:pt modelId="{76F8FC34-4AC9-4765-9162-AB2A0F5CC926}" type="pres">
      <dgm:prSet presAssocID="{B44E6110-945D-49CE-8E55-7777B1DACF10}" presName="tx1" presStyleLbl="revTx" presStyleIdx="0" presStyleCnt="2"/>
      <dgm:spPr/>
    </dgm:pt>
    <dgm:pt modelId="{1AE2C560-8D38-40C2-B446-ABF35B9E45D6}" type="pres">
      <dgm:prSet presAssocID="{B44E6110-945D-49CE-8E55-7777B1DACF10}" presName="vert1" presStyleCnt="0"/>
      <dgm:spPr/>
    </dgm:pt>
    <dgm:pt modelId="{DD6830BE-8DEB-4635-97BF-37BB16EAD910}" type="pres">
      <dgm:prSet presAssocID="{665EE3F3-BB9C-446A-87CB-26328CD998DA}" presName="vertSpace2a" presStyleCnt="0"/>
      <dgm:spPr/>
    </dgm:pt>
    <dgm:pt modelId="{4A91AA62-B8F3-4774-B6EA-4E6996ED588B}" type="pres">
      <dgm:prSet presAssocID="{665EE3F3-BB9C-446A-87CB-26328CD998DA}" presName="horz2" presStyleCnt="0"/>
      <dgm:spPr/>
    </dgm:pt>
    <dgm:pt modelId="{5D478405-BFF5-43CF-A10C-5A42E04FFA5F}" type="pres">
      <dgm:prSet presAssocID="{665EE3F3-BB9C-446A-87CB-26328CD998DA}" presName="horzSpace2" presStyleCnt="0"/>
      <dgm:spPr/>
    </dgm:pt>
    <dgm:pt modelId="{20C04F7B-85C0-4B1A-98D9-0EAA481570BF}" type="pres">
      <dgm:prSet presAssocID="{665EE3F3-BB9C-446A-87CB-26328CD998DA}" presName="tx2" presStyleLbl="revTx" presStyleIdx="1" presStyleCnt="2" custScaleX="120713" custScaleY="174320"/>
      <dgm:spPr/>
    </dgm:pt>
    <dgm:pt modelId="{26013A13-351E-45B0-AFBF-A877F39D8851}" type="pres">
      <dgm:prSet presAssocID="{665EE3F3-BB9C-446A-87CB-26328CD998DA}" presName="vert2" presStyleCnt="0"/>
      <dgm:spPr/>
    </dgm:pt>
    <dgm:pt modelId="{FFC35E2A-4A60-4EDB-A593-7574585BB045}" type="pres">
      <dgm:prSet presAssocID="{665EE3F3-BB9C-446A-87CB-26328CD998DA}" presName="thinLine2b" presStyleLbl="callout" presStyleIdx="0" presStyleCnt="1"/>
      <dgm:spPr/>
    </dgm:pt>
    <dgm:pt modelId="{3935D65D-03CE-4F8D-BF00-060045A5DF5D}" type="pres">
      <dgm:prSet presAssocID="{665EE3F3-BB9C-446A-87CB-26328CD998DA}" presName="vertSpace2b" presStyleCnt="0"/>
      <dgm:spPr/>
    </dgm:pt>
  </dgm:ptLst>
  <dgm:cxnLst>
    <dgm:cxn modelId="{25CCFD37-6160-42D0-BD83-CFBD92EBAC19}" type="presOf" srcId="{665EE3F3-BB9C-446A-87CB-26328CD998DA}" destId="{20C04F7B-85C0-4B1A-98D9-0EAA481570BF}" srcOrd="0" destOrd="0" presId="urn:microsoft.com/office/officeart/2008/layout/LinedList"/>
    <dgm:cxn modelId="{C082B175-1B8D-4B47-B020-B28860A71BA4}" srcId="{C3D79300-9A54-459B-8E0B-B2AE6085BC43}" destId="{B44E6110-945D-49CE-8E55-7777B1DACF10}" srcOrd="0" destOrd="0" parTransId="{CA14E525-9A07-467F-829C-C5441D4AFC33}" sibTransId="{25559E29-56A4-428B-837E-E9A58AB1A930}"/>
    <dgm:cxn modelId="{E700269E-EB15-427A-B2E7-BE933788F6D3}" type="presOf" srcId="{B44E6110-945D-49CE-8E55-7777B1DACF10}" destId="{76F8FC34-4AC9-4765-9162-AB2A0F5CC926}" srcOrd="0" destOrd="0" presId="urn:microsoft.com/office/officeart/2008/layout/LinedList"/>
    <dgm:cxn modelId="{0CA6E4C4-63A6-45F9-9680-41D67EE310B8}" srcId="{B44E6110-945D-49CE-8E55-7777B1DACF10}" destId="{665EE3F3-BB9C-446A-87CB-26328CD998DA}" srcOrd="0" destOrd="0" parTransId="{A084F414-787A-40FD-B17B-1D8D6AE814A6}" sibTransId="{FA40B35B-A083-4351-A547-759EB18584C3}"/>
    <dgm:cxn modelId="{B9257FD2-4C5A-45DB-B67E-99F28D20B1A1}" type="presOf" srcId="{C3D79300-9A54-459B-8E0B-B2AE6085BC43}" destId="{FECA1312-F2AA-4410-B573-1FBDDC46DE6A}" srcOrd="0" destOrd="0" presId="urn:microsoft.com/office/officeart/2008/layout/LinedList"/>
    <dgm:cxn modelId="{F0581378-43B2-4741-9E98-EC1B563290A0}" type="presParOf" srcId="{FECA1312-F2AA-4410-B573-1FBDDC46DE6A}" destId="{B5F91745-421A-469C-A914-068BD6A935F3}" srcOrd="0" destOrd="0" presId="urn:microsoft.com/office/officeart/2008/layout/LinedList"/>
    <dgm:cxn modelId="{C7F09803-8EB5-4C22-94C6-0DC7D28A0026}" type="presParOf" srcId="{FECA1312-F2AA-4410-B573-1FBDDC46DE6A}" destId="{24BEF493-3325-4A0F-83CA-6349E47243E6}" srcOrd="1" destOrd="0" presId="urn:microsoft.com/office/officeart/2008/layout/LinedList"/>
    <dgm:cxn modelId="{08D7650F-B199-4713-B751-497BC0C03EC9}" type="presParOf" srcId="{24BEF493-3325-4A0F-83CA-6349E47243E6}" destId="{76F8FC34-4AC9-4765-9162-AB2A0F5CC926}" srcOrd="0" destOrd="0" presId="urn:microsoft.com/office/officeart/2008/layout/LinedList"/>
    <dgm:cxn modelId="{9F102427-46C6-4C2E-B88F-279CEAB24B05}" type="presParOf" srcId="{24BEF493-3325-4A0F-83CA-6349E47243E6}" destId="{1AE2C560-8D38-40C2-B446-ABF35B9E45D6}" srcOrd="1" destOrd="0" presId="urn:microsoft.com/office/officeart/2008/layout/LinedList"/>
    <dgm:cxn modelId="{B8D7E502-64E6-4241-BCEE-CB390BA7BC83}" type="presParOf" srcId="{1AE2C560-8D38-40C2-B446-ABF35B9E45D6}" destId="{DD6830BE-8DEB-4635-97BF-37BB16EAD910}" srcOrd="0" destOrd="0" presId="urn:microsoft.com/office/officeart/2008/layout/LinedList"/>
    <dgm:cxn modelId="{070863E7-8E5A-4510-BD74-C456FA4F0B42}" type="presParOf" srcId="{1AE2C560-8D38-40C2-B446-ABF35B9E45D6}" destId="{4A91AA62-B8F3-4774-B6EA-4E6996ED588B}" srcOrd="1" destOrd="0" presId="urn:microsoft.com/office/officeart/2008/layout/LinedList"/>
    <dgm:cxn modelId="{8DF6E7F0-CB10-4430-893A-9FE47F09A7A9}" type="presParOf" srcId="{4A91AA62-B8F3-4774-B6EA-4E6996ED588B}" destId="{5D478405-BFF5-43CF-A10C-5A42E04FFA5F}" srcOrd="0" destOrd="0" presId="urn:microsoft.com/office/officeart/2008/layout/LinedList"/>
    <dgm:cxn modelId="{7196784C-2D25-421F-83F2-158483F43E4E}" type="presParOf" srcId="{4A91AA62-B8F3-4774-B6EA-4E6996ED588B}" destId="{20C04F7B-85C0-4B1A-98D9-0EAA481570BF}" srcOrd="1" destOrd="0" presId="urn:microsoft.com/office/officeart/2008/layout/LinedList"/>
    <dgm:cxn modelId="{DBCF9DB5-115D-452D-A3F4-AC2F4D02C992}" type="presParOf" srcId="{4A91AA62-B8F3-4774-B6EA-4E6996ED588B}" destId="{26013A13-351E-45B0-AFBF-A877F39D8851}" srcOrd="2" destOrd="0" presId="urn:microsoft.com/office/officeart/2008/layout/LinedList"/>
    <dgm:cxn modelId="{81AE47FD-6BC2-4D1D-84B7-AAC9D98D930C}" type="presParOf" srcId="{1AE2C560-8D38-40C2-B446-ABF35B9E45D6}" destId="{FFC35E2A-4A60-4EDB-A593-7574585BB045}" srcOrd="2" destOrd="0" presId="urn:microsoft.com/office/officeart/2008/layout/LinedList"/>
    <dgm:cxn modelId="{D7A5AE36-B1E5-4019-87A5-FEF63EDD56BC}" type="presParOf" srcId="{1AE2C560-8D38-40C2-B446-ABF35B9E45D6}" destId="{3935D65D-03CE-4F8D-BF00-060045A5DF5D}" srcOrd="3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15AE77E-A540-4150-8102-68745EF48B95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0DF0C41-2E27-473D-97F6-C2906EE46F3B}">
      <dgm:prSet phldrT="[Текст]"/>
      <dgm:spPr/>
      <dgm:t>
        <a:bodyPr/>
        <a:lstStyle/>
        <a:p>
          <a:pPr>
            <a:buNone/>
          </a:pPr>
          <a:r>
            <a:rPr lang="ru-RU" b="0" i="0" dirty="0"/>
            <a:t>постановления Министерства труда и социальной защиты Республики Беларусь </a:t>
          </a:r>
          <a:r>
            <a:rPr lang="ru-RU" b="0" i="0"/>
            <a:t>от:</a:t>
          </a:r>
          <a:endParaRPr lang="ru-RU" b="0" i="0" dirty="0"/>
        </a:p>
      </dgm:t>
    </dgm:pt>
    <dgm:pt modelId="{6EB044ED-98E9-41EB-B872-57494603D5E4}" type="parTrans" cxnId="{407AE240-46FB-4B92-8E36-8CFAC38520BF}">
      <dgm:prSet/>
      <dgm:spPr/>
      <dgm:t>
        <a:bodyPr/>
        <a:lstStyle/>
        <a:p>
          <a:endParaRPr lang="ru-RU"/>
        </a:p>
      </dgm:t>
    </dgm:pt>
    <dgm:pt modelId="{356B0008-1FC5-45A0-8EBF-74ABA767D773}" type="sibTrans" cxnId="{407AE240-46FB-4B92-8E36-8CFAC38520BF}">
      <dgm:prSet/>
      <dgm:spPr/>
      <dgm:t>
        <a:bodyPr/>
        <a:lstStyle/>
        <a:p>
          <a:endParaRPr lang="ru-RU"/>
        </a:p>
      </dgm:t>
    </dgm:pt>
    <dgm:pt modelId="{8F81FCD3-F2A7-4EC2-AB3E-9964B3BB3233}">
      <dgm:prSet phldrT="[Текст]" custT="1"/>
      <dgm:spPr/>
      <dgm:t>
        <a:bodyPr/>
        <a:lstStyle/>
        <a:p>
          <a:pPr>
            <a:buNone/>
          </a:pPr>
          <a:r>
            <a:rPr lang="ru-RU" sz="1300" b="1" dirty="0"/>
            <a:t>8 мая 2026 г. № 40 </a:t>
          </a:r>
          <a:r>
            <a:rPr lang="ru-RU" sz="1300" dirty="0"/>
            <a:t>«Об утверждении </a:t>
          </a:r>
          <a:r>
            <a:rPr lang="ru-RU" sz="1300" u="sng" dirty="0"/>
            <a:t>Инструкции о порядке применения списков </a:t>
          </a:r>
          <a:r>
            <a:rPr lang="ru-RU" sz="1300" dirty="0"/>
            <a:t>производств, работ, профессий, должностей и показателей для целей профессионального пенсионного страхования»;</a:t>
          </a:r>
        </a:p>
      </dgm:t>
    </dgm:pt>
    <dgm:pt modelId="{124569FD-B5F0-4484-87D9-C4012436469C}" type="parTrans" cxnId="{8F421DCD-8311-4101-85D2-97CF0307FC0A}">
      <dgm:prSet/>
      <dgm:spPr/>
      <dgm:t>
        <a:bodyPr/>
        <a:lstStyle/>
        <a:p>
          <a:endParaRPr lang="ru-RU"/>
        </a:p>
      </dgm:t>
    </dgm:pt>
    <dgm:pt modelId="{1B5E3554-EA99-40AA-85AA-B84624FAB3A3}" type="sibTrans" cxnId="{8F421DCD-8311-4101-85D2-97CF0307FC0A}">
      <dgm:prSet/>
      <dgm:spPr/>
      <dgm:t>
        <a:bodyPr/>
        <a:lstStyle/>
        <a:p>
          <a:endParaRPr lang="ru-RU"/>
        </a:p>
      </dgm:t>
    </dgm:pt>
    <dgm:pt modelId="{61054562-2888-449E-AF0B-A5BC88D39664}">
      <dgm:prSet phldrT="[Текст]" custT="1"/>
      <dgm:spPr/>
      <dgm:t>
        <a:bodyPr/>
        <a:lstStyle/>
        <a:p>
          <a:pPr algn="l">
            <a:buNone/>
          </a:pPr>
          <a:r>
            <a:rPr lang="ru-RU" sz="1300" b="1" dirty="0"/>
            <a:t>8 мая 2026 г. №  41 </a:t>
          </a:r>
          <a:r>
            <a:rPr lang="ru-RU" sz="1300" dirty="0"/>
            <a:t>«Об изменении постановлений Министерства труда и социальной защиты Республики Беларусь» </a:t>
          </a:r>
        </a:p>
        <a:p>
          <a:pPr algn="l">
            <a:buNone/>
          </a:pPr>
          <a:r>
            <a:rPr lang="ru-RU" sz="1300" i="1" dirty="0"/>
            <a:t>(внесены изменения в:</a:t>
          </a:r>
        </a:p>
        <a:p>
          <a:pPr algn="just">
            <a:buNone/>
          </a:pPr>
          <a:r>
            <a:rPr lang="ru-RU" sz="1300" i="1" dirty="0"/>
            <a:t>            Инструкцию по оценке условий труда при аттестации рабочих мест по условиям труда, утвержденную постановлением Министерства труда и социальной защиты Республики Беларусь от 22 февраля 2008 г. № 35,</a:t>
          </a:r>
        </a:p>
        <a:p>
          <a:pPr algn="just">
            <a:buNone/>
          </a:pPr>
          <a:r>
            <a:rPr lang="ru-RU" sz="1300" i="1" dirty="0"/>
            <a:t>            Инструкцию о порядке ведения трудовых книжек, утвержденную постановлением Министерства труда и социальной защиты Республики Беларусь от 16 июня 2014 г. № 40, </a:t>
          </a:r>
        </a:p>
        <a:p>
          <a:pPr algn="just">
            <a:buNone/>
          </a:pPr>
          <a:r>
            <a:rPr lang="ru-RU" sz="1300" i="1" dirty="0"/>
            <a:t>           Инструкцию о порядке осуществления оценки качества проведения аттестации рабочих мест по условиям труда, утвержденную постановлением Министерства труда и социальной защиты Республики Беларусь от 23 июля 2019 г. № 41).</a:t>
          </a:r>
          <a:endParaRPr lang="ru-RU" sz="1300" dirty="0"/>
        </a:p>
      </dgm:t>
    </dgm:pt>
    <dgm:pt modelId="{D68E46DF-4CF6-4D31-B737-29937E5B1904}" type="parTrans" cxnId="{59D96769-49AF-4EA3-8FA6-FA5AE847403C}">
      <dgm:prSet/>
      <dgm:spPr/>
      <dgm:t>
        <a:bodyPr/>
        <a:lstStyle/>
        <a:p>
          <a:endParaRPr lang="ru-RU"/>
        </a:p>
      </dgm:t>
    </dgm:pt>
    <dgm:pt modelId="{F717C1B0-1BE7-4F54-AB2C-596CEAECF24F}" type="sibTrans" cxnId="{59D96769-49AF-4EA3-8FA6-FA5AE847403C}">
      <dgm:prSet/>
      <dgm:spPr/>
      <dgm:t>
        <a:bodyPr/>
        <a:lstStyle/>
        <a:p>
          <a:endParaRPr lang="ru-RU"/>
        </a:p>
      </dgm:t>
    </dgm:pt>
    <dgm:pt modelId="{940CF917-C439-4E0B-B35C-48E416C67FE1}" type="pres">
      <dgm:prSet presAssocID="{B15AE77E-A540-4150-8102-68745EF48B95}" presName="vert0" presStyleCnt="0">
        <dgm:presLayoutVars>
          <dgm:dir/>
          <dgm:animOne val="branch"/>
          <dgm:animLvl val="lvl"/>
        </dgm:presLayoutVars>
      </dgm:prSet>
      <dgm:spPr/>
    </dgm:pt>
    <dgm:pt modelId="{A032B1D9-4D9B-439A-921F-C58A47B7278E}" type="pres">
      <dgm:prSet presAssocID="{00DF0C41-2E27-473D-97F6-C2906EE46F3B}" presName="thickLine" presStyleLbl="alignNode1" presStyleIdx="0" presStyleCnt="1"/>
      <dgm:spPr/>
    </dgm:pt>
    <dgm:pt modelId="{1B2E531D-DF39-4F80-870A-A0F1CFE4EEE1}" type="pres">
      <dgm:prSet presAssocID="{00DF0C41-2E27-473D-97F6-C2906EE46F3B}" presName="horz1" presStyleCnt="0"/>
      <dgm:spPr/>
    </dgm:pt>
    <dgm:pt modelId="{01B1FA43-4047-47DD-81D4-D10F6CB7935B}" type="pres">
      <dgm:prSet presAssocID="{00DF0C41-2E27-473D-97F6-C2906EE46F3B}" presName="tx1" presStyleLbl="revTx" presStyleIdx="0" presStyleCnt="3"/>
      <dgm:spPr/>
    </dgm:pt>
    <dgm:pt modelId="{E16DBE14-D002-4F1B-A3B1-4FAD02769E07}" type="pres">
      <dgm:prSet presAssocID="{00DF0C41-2E27-473D-97F6-C2906EE46F3B}" presName="vert1" presStyleCnt="0"/>
      <dgm:spPr/>
    </dgm:pt>
    <dgm:pt modelId="{77769B69-6155-4039-8E15-ACF6D0BCA8E6}" type="pres">
      <dgm:prSet presAssocID="{8F81FCD3-F2A7-4EC2-AB3E-9964B3BB3233}" presName="vertSpace2a" presStyleCnt="0"/>
      <dgm:spPr/>
    </dgm:pt>
    <dgm:pt modelId="{960604DA-2FCF-4223-9544-BEE9B5D49DBF}" type="pres">
      <dgm:prSet presAssocID="{8F81FCD3-F2A7-4EC2-AB3E-9964B3BB3233}" presName="horz2" presStyleCnt="0"/>
      <dgm:spPr/>
    </dgm:pt>
    <dgm:pt modelId="{1FB1D1D2-28A0-4025-8391-B725F98225F5}" type="pres">
      <dgm:prSet presAssocID="{8F81FCD3-F2A7-4EC2-AB3E-9964B3BB3233}" presName="horzSpace2" presStyleCnt="0"/>
      <dgm:spPr/>
    </dgm:pt>
    <dgm:pt modelId="{A6682748-C9DE-4714-9A17-DFB58AADE8A0}" type="pres">
      <dgm:prSet presAssocID="{8F81FCD3-F2A7-4EC2-AB3E-9964B3BB3233}" presName="tx2" presStyleLbl="revTx" presStyleIdx="1" presStyleCnt="3" custScaleX="103423" custScaleY="63627"/>
      <dgm:spPr/>
    </dgm:pt>
    <dgm:pt modelId="{3B4C5A59-4DF4-417D-9C98-840ACDBB484C}" type="pres">
      <dgm:prSet presAssocID="{8F81FCD3-F2A7-4EC2-AB3E-9964B3BB3233}" presName="vert2" presStyleCnt="0"/>
      <dgm:spPr/>
    </dgm:pt>
    <dgm:pt modelId="{ADB61A07-B3F2-49B0-87B3-A70CCDBEC00E}" type="pres">
      <dgm:prSet presAssocID="{8F81FCD3-F2A7-4EC2-AB3E-9964B3BB3233}" presName="thinLine2b" presStyleLbl="callout" presStyleIdx="0" presStyleCnt="2" custLinFactNeighborX="-186" custLinFactNeighborY="-99806"/>
      <dgm:spPr/>
    </dgm:pt>
    <dgm:pt modelId="{F85BEBBC-B018-4EB7-B1E3-08736AD2606C}" type="pres">
      <dgm:prSet presAssocID="{8F81FCD3-F2A7-4EC2-AB3E-9964B3BB3233}" presName="vertSpace2b" presStyleCnt="0"/>
      <dgm:spPr/>
    </dgm:pt>
    <dgm:pt modelId="{CA9E994B-0497-4422-BAEC-7BC2E2A0F2F0}" type="pres">
      <dgm:prSet presAssocID="{61054562-2888-449E-AF0B-A5BC88D39664}" presName="horz2" presStyleCnt="0"/>
      <dgm:spPr/>
    </dgm:pt>
    <dgm:pt modelId="{27184A0E-4762-48C0-B600-8053796D8D73}" type="pres">
      <dgm:prSet presAssocID="{61054562-2888-449E-AF0B-A5BC88D39664}" presName="horzSpace2" presStyleCnt="0"/>
      <dgm:spPr/>
    </dgm:pt>
    <dgm:pt modelId="{97D599A3-7276-48FF-85F8-EEEFD6B0EA87}" type="pres">
      <dgm:prSet presAssocID="{61054562-2888-449E-AF0B-A5BC88D39664}" presName="tx2" presStyleLbl="revTx" presStyleIdx="2" presStyleCnt="3" custAng="0" custScaleX="101806" custScaleY="161731" custLinFactNeighborX="99" custLinFactNeighborY="8310"/>
      <dgm:spPr/>
    </dgm:pt>
    <dgm:pt modelId="{5FF0578B-3D67-4D25-9DF4-29EC22037B66}" type="pres">
      <dgm:prSet presAssocID="{61054562-2888-449E-AF0B-A5BC88D39664}" presName="vert2" presStyleCnt="0"/>
      <dgm:spPr/>
    </dgm:pt>
    <dgm:pt modelId="{102E6C09-0D1B-48C5-98F4-4CCB9BE3A16B}" type="pres">
      <dgm:prSet presAssocID="{61054562-2888-449E-AF0B-A5BC88D39664}" presName="thinLine2b" presStyleLbl="callout" presStyleIdx="1" presStyleCnt="2"/>
      <dgm:spPr/>
    </dgm:pt>
    <dgm:pt modelId="{D86B2947-11B9-433D-8B0E-C19C55CCCC9B}" type="pres">
      <dgm:prSet presAssocID="{61054562-2888-449E-AF0B-A5BC88D39664}" presName="vertSpace2b" presStyleCnt="0"/>
      <dgm:spPr/>
    </dgm:pt>
  </dgm:ptLst>
  <dgm:cxnLst>
    <dgm:cxn modelId="{407AE240-46FB-4B92-8E36-8CFAC38520BF}" srcId="{B15AE77E-A540-4150-8102-68745EF48B95}" destId="{00DF0C41-2E27-473D-97F6-C2906EE46F3B}" srcOrd="0" destOrd="0" parTransId="{6EB044ED-98E9-41EB-B872-57494603D5E4}" sibTransId="{356B0008-1FC5-45A0-8EBF-74ABA767D773}"/>
    <dgm:cxn modelId="{59D96769-49AF-4EA3-8FA6-FA5AE847403C}" srcId="{00DF0C41-2E27-473D-97F6-C2906EE46F3B}" destId="{61054562-2888-449E-AF0B-A5BC88D39664}" srcOrd="1" destOrd="0" parTransId="{D68E46DF-4CF6-4D31-B737-29937E5B1904}" sibTransId="{F717C1B0-1BE7-4F54-AB2C-596CEAECF24F}"/>
    <dgm:cxn modelId="{E382DF4F-4141-47F4-91C4-D424C73F866E}" type="presOf" srcId="{B15AE77E-A540-4150-8102-68745EF48B95}" destId="{940CF917-C439-4E0B-B35C-48E416C67FE1}" srcOrd="0" destOrd="0" presId="urn:microsoft.com/office/officeart/2008/layout/LinedList"/>
    <dgm:cxn modelId="{F901DA9E-F5FE-4B20-A351-DAA4A3E7DEB1}" type="presOf" srcId="{61054562-2888-449E-AF0B-A5BC88D39664}" destId="{97D599A3-7276-48FF-85F8-EEEFD6B0EA87}" srcOrd="0" destOrd="0" presId="urn:microsoft.com/office/officeart/2008/layout/LinedList"/>
    <dgm:cxn modelId="{8F421DCD-8311-4101-85D2-97CF0307FC0A}" srcId="{00DF0C41-2E27-473D-97F6-C2906EE46F3B}" destId="{8F81FCD3-F2A7-4EC2-AB3E-9964B3BB3233}" srcOrd="0" destOrd="0" parTransId="{124569FD-B5F0-4484-87D9-C4012436469C}" sibTransId="{1B5E3554-EA99-40AA-85AA-B84624FAB3A3}"/>
    <dgm:cxn modelId="{1E3CA8E2-BD55-4A68-97D0-86715A7ACD02}" type="presOf" srcId="{00DF0C41-2E27-473D-97F6-C2906EE46F3B}" destId="{01B1FA43-4047-47DD-81D4-D10F6CB7935B}" srcOrd="0" destOrd="0" presId="urn:microsoft.com/office/officeart/2008/layout/LinedList"/>
    <dgm:cxn modelId="{9307F3F2-9E12-4B11-8563-5EA8DF8B54CF}" type="presOf" srcId="{8F81FCD3-F2A7-4EC2-AB3E-9964B3BB3233}" destId="{A6682748-C9DE-4714-9A17-DFB58AADE8A0}" srcOrd="0" destOrd="0" presId="urn:microsoft.com/office/officeart/2008/layout/LinedList"/>
    <dgm:cxn modelId="{061E2544-7C18-4D58-A021-907D70D49816}" type="presParOf" srcId="{940CF917-C439-4E0B-B35C-48E416C67FE1}" destId="{A032B1D9-4D9B-439A-921F-C58A47B7278E}" srcOrd="0" destOrd="0" presId="urn:microsoft.com/office/officeart/2008/layout/LinedList"/>
    <dgm:cxn modelId="{43DCE7C9-E704-45BE-8523-1FCCC4DA34DF}" type="presParOf" srcId="{940CF917-C439-4E0B-B35C-48E416C67FE1}" destId="{1B2E531D-DF39-4F80-870A-A0F1CFE4EEE1}" srcOrd="1" destOrd="0" presId="urn:microsoft.com/office/officeart/2008/layout/LinedList"/>
    <dgm:cxn modelId="{9435F94D-8D8A-4A14-87CE-300090911646}" type="presParOf" srcId="{1B2E531D-DF39-4F80-870A-A0F1CFE4EEE1}" destId="{01B1FA43-4047-47DD-81D4-D10F6CB7935B}" srcOrd="0" destOrd="0" presId="urn:microsoft.com/office/officeart/2008/layout/LinedList"/>
    <dgm:cxn modelId="{B90EAB15-6AD9-4826-8BDC-BEAA28C601A6}" type="presParOf" srcId="{1B2E531D-DF39-4F80-870A-A0F1CFE4EEE1}" destId="{E16DBE14-D002-4F1B-A3B1-4FAD02769E07}" srcOrd="1" destOrd="0" presId="urn:microsoft.com/office/officeart/2008/layout/LinedList"/>
    <dgm:cxn modelId="{E700283A-24CA-4523-A754-37DE3D9A926F}" type="presParOf" srcId="{E16DBE14-D002-4F1B-A3B1-4FAD02769E07}" destId="{77769B69-6155-4039-8E15-ACF6D0BCA8E6}" srcOrd="0" destOrd="0" presId="urn:microsoft.com/office/officeart/2008/layout/LinedList"/>
    <dgm:cxn modelId="{CDE0834A-A519-42AA-B912-F0610BC630BA}" type="presParOf" srcId="{E16DBE14-D002-4F1B-A3B1-4FAD02769E07}" destId="{960604DA-2FCF-4223-9544-BEE9B5D49DBF}" srcOrd="1" destOrd="0" presId="urn:microsoft.com/office/officeart/2008/layout/LinedList"/>
    <dgm:cxn modelId="{50FED2A9-0F3C-4513-8490-CFE65142274E}" type="presParOf" srcId="{960604DA-2FCF-4223-9544-BEE9B5D49DBF}" destId="{1FB1D1D2-28A0-4025-8391-B725F98225F5}" srcOrd="0" destOrd="0" presId="urn:microsoft.com/office/officeart/2008/layout/LinedList"/>
    <dgm:cxn modelId="{B50B8130-3A7C-41E1-B0F3-FB4056F3D8B2}" type="presParOf" srcId="{960604DA-2FCF-4223-9544-BEE9B5D49DBF}" destId="{A6682748-C9DE-4714-9A17-DFB58AADE8A0}" srcOrd="1" destOrd="0" presId="urn:microsoft.com/office/officeart/2008/layout/LinedList"/>
    <dgm:cxn modelId="{91B25CE4-CF39-46CC-ACB0-D6C07530A88F}" type="presParOf" srcId="{960604DA-2FCF-4223-9544-BEE9B5D49DBF}" destId="{3B4C5A59-4DF4-417D-9C98-840ACDBB484C}" srcOrd="2" destOrd="0" presId="urn:microsoft.com/office/officeart/2008/layout/LinedList"/>
    <dgm:cxn modelId="{B538BFA9-1CBE-4079-AA2D-3F12F1CF0016}" type="presParOf" srcId="{E16DBE14-D002-4F1B-A3B1-4FAD02769E07}" destId="{ADB61A07-B3F2-49B0-87B3-A70CCDBEC00E}" srcOrd="2" destOrd="0" presId="urn:microsoft.com/office/officeart/2008/layout/LinedList"/>
    <dgm:cxn modelId="{9DDEA9C6-AC34-4A88-8DD4-762397821A1C}" type="presParOf" srcId="{E16DBE14-D002-4F1B-A3B1-4FAD02769E07}" destId="{F85BEBBC-B018-4EB7-B1E3-08736AD2606C}" srcOrd="3" destOrd="0" presId="urn:microsoft.com/office/officeart/2008/layout/LinedList"/>
    <dgm:cxn modelId="{5303FA34-3583-4034-B1D6-07CEC3E34118}" type="presParOf" srcId="{E16DBE14-D002-4F1B-A3B1-4FAD02769E07}" destId="{CA9E994B-0497-4422-BAEC-7BC2E2A0F2F0}" srcOrd="4" destOrd="0" presId="urn:microsoft.com/office/officeart/2008/layout/LinedList"/>
    <dgm:cxn modelId="{EBEF2518-A962-4028-A6F7-188119053F69}" type="presParOf" srcId="{CA9E994B-0497-4422-BAEC-7BC2E2A0F2F0}" destId="{27184A0E-4762-48C0-B600-8053796D8D73}" srcOrd="0" destOrd="0" presId="urn:microsoft.com/office/officeart/2008/layout/LinedList"/>
    <dgm:cxn modelId="{09DA7F80-E7F8-4523-9466-63783271485F}" type="presParOf" srcId="{CA9E994B-0497-4422-BAEC-7BC2E2A0F2F0}" destId="{97D599A3-7276-48FF-85F8-EEEFD6B0EA87}" srcOrd="1" destOrd="0" presId="urn:microsoft.com/office/officeart/2008/layout/LinedList"/>
    <dgm:cxn modelId="{0C51A7E1-FD8E-476E-A9A8-E6DCA69EC46A}" type="presParOf" srcId="{CA9E994B-0497-4422-BAEC-7BC2E2A0F2F0}" destId="{5FF0578B-3D67-4D25-9DF4-29EC22037B66}" srcOrd="2" destOrd="0" presId="urn:microsoft.com/office/officeart/2008/layout/LinedList"/>
    <dgm:cxn modelId="{CACEF2BF-BFF3-4554-A4E7-84E24D6AC363}" type="presParOf" srcId="{E16DBE14-D002-4F1B-A3B1-4FAD02769E07}" destId="{102E6C09-0D1B-48C5-98F4-4CCB9BE3A16B}" srcOrd="5" destOrd="0" presId="urn:microsoft.com/office/officeart/2008/layout/LinedList"/>
    <dgm:cxn modelId="{68925228-6C2D-4A04-8CA9-AC0D02FC7556}" type="presParOf" srcId="{E16DBE14-D002-4F1B-A3B1-4FAD02769E07}" destId="{D86B2947-11B9-433D-8B0E-C19C55CCCC9B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2F402A7-D47A-4727-B9BD-A5BBB33B2649}" type="doc">
      <dgm:prSet loTypeId="urn:microsoft.com/office/officeart/2005/8/layout/target3#2" loCatId="relationship" qsTypeId="urn:microsoft.com/office/officeart/2005/8/quickstyle/simple1" qsCatId="simple" csTypeId="urn:microsoft.com/office/officeart/2005/8/colors/accent1_2" csCatId="accent1" phldr="1"/>
      <dgm:spPr/>
      <dgm:t>
        <a:bodyPr numCol="1"/>
        <a:lstStyle/>
        <a:p>
          <a:endParaRPr lang="ru-RU" altLang="ru-RU"/>
        </a:p>
      </dgm:t>
    </dgm:pt>
    <dgm:pt modelId="{F3CCFE1A-270B-4BAF-85F1-1FF7E0FA6272}">
      <dgm:prSet custT="1"/>
      <dgm:spPr>
        <a:ln>
          <a:solidFill>
            <a:schemeClr val="accent3">
              <a:lumMod val="75000"/>
            </a:schemeClr>
          </a:solidFill>
        </a:ln>
      </dgm:spPr>
      <dgm:t>
        <a:bodyPr numCol="1"/>
        <a:lstStyle/>
        <a:p>
          <a:r>
            <a:rPr lang="ru-RU" altLang="ru-RU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перевод взаимодействия органов государственного управления с организациями по вопросам охраны труда в электронный формат</a:t>
          </a:r>
          <a:endParaRPr lang="ru-RU" altLang="ru-RU" sz="1400" b="1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AF4397C-C6DE-4119-AFC3-CDEE26991145}" type="parTrans" cxnId="{ADE82F3C-0EAA-4D01-8AEB-33259620FB9A}">
      <dgm:prSet/>
      <dgm:spPr/>
      <dgm:t>
        <a:bodyPr numCol="1"/>
        <a:lstStyle/>
        <a:p>
          <a:endParaRPr lang="ru-RU" altLang="ru-RU"/>
        </a:p>
      </dgm:t>
    </dgm:pt>
    <dgm:pt modelId="{1D2122E6-22AB-46DB-A596-A216A66B218F}" type="sibTrans" cxnId="{ADE82F3C-0EAA-4D01-8AEB-33259620FB9A}">
      <dgm:prSet/>
      <dgm:spPr/>
      <dgm:t>
        <a:bodyPr numCol="1"/>
        <a:lstStyle/>
        <a:p>
          <a:endParaRPr lang="ru-RU" altLang="ru-RU"/>
        </a:p>
      </dgm:t>
    </dgm:pt>
    <dgm:pt modelId="{1552DA88-2DD8-4EFE-82D3-D1E9A6F67470}">
      <dgm:prSet custT="1"/>
      <dgm:spPr>
        <a:ln>
          <a:solidFill>
            <a:schemeClr val="accent3">
              <a:lumMod val="75000"/>
            </a:schemeClr>
          </a:solidFill>
        </a:ln>
      </dgm:spPr>
      <dgm:t>
        <a:bodyPr numCol="1"/>
        <a:lstStyle/>
        <a:p>
          <a:pPr rtl="0"/>
          <a:endParaRPr lang="ru-RU" altLang="ru-RU" sz="1400" b="1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rtl="0"/>
          <a:r>
            <a:rPr lang="ru-RU" altLang="ru-RU" sz="1400" b="1" dirty="0">
              <a:latin typeface="Arial" panose="020B0604020202020204" pitchFamily="34" charset="0"/>
              <a:cs typeface="Arial" panose="020B0604020202020204" pitchFamily="34" charset="0"/>
            </a:rPr>
            <a:t>реализация мероприятий, направленных на предупреждение (профилактику) гибели и </a:t>
          </a:r>
          <a:r>
            <a:rPr lang="ru-RU" altLang="ru-RU" sz="1400" b="1" dirty="0" err="1">
              <a:latin typeface="Arial" panose="020B0604020202020204" pitchFamily="34" charset="0"/>
              <a:cs typeface="Arial" panose="020B0604020202020204" pitchFamily="34" charset="0"/>
            </a:rPr>
            <a:t>травмирования</a:t>
          </a:r>
          <a:r>
            <a:rPr lang="ru-RU" altLang="ru-RU" sz="1400" b="1" dirty="0">
              <a:latin typeface="Arial" panose="020B0604020202020204" pitchFamily="34" charset="0"/>
              <a:cs typeface="Arial" panose="020B0604020202020204" pitchFamily="34" charset="0"/>
            </a:rPr>
            <a:t> работников в организациях, на основе мониторинга состояния и анализа причин производственного травматизма</a:t>
          </a:r>
          <a:endParaRPr lang="ru-RU" altLang="ru-RU" sz="1400" b="1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CA30995-0043-4A27-B820-2775B401CFE6}" type="parTrans" cxnId="{7831E627-897D-4336-8D10-5B7F259C0D30}">
      <dgm:prSet/>
      <dgm:spPr/>
      <dgm:t>
        <a:bodyPr numCol="1"/>
        <a:lstStyle/>
        <a:p>
          <a:endParaRPr lang="ru-RU" altLang="ru-RU"/>
        </a:p>
      </dgm:t>
    </dgm:pt>
    <dgm:pt modelId="{1C6B7144-29AB-4319-91A2-2C08EFD9F671}" type="sibTrans" cxnId="{7831E627-897D-4336-8D10-5B7F259C0D30}">
      <dgm:prSet/>
      <dgm:spPr/>
      <dgm:t>
        <a:bodyPr numCol="1"/>
        <a:lstStyle/>
        <a:p>
          <a:endParaRPr lang="ru-RU" altLang="ru-RU"/>
        </a:p>
      </dgm:t>
    </dgm:pt>
    <dgm:pt modelId="{267B1F28-5F6B-44E3-A3BE-717E8134EE6C}">
      <dgm:prSet custT="1"/>
      <dgm:spPr>
        <a:ln>
          <a:solidFill>
            <a:srgbClr val="4B8A40"/>
          </a:solidFill>
        </a:ln>
      </dgm:spPr>
      <dgm:t>
        <a:bodyPr numCol="1"/>
        <a:lstStyle/>
        <a:p>
          <a:pPr marL="144000" algn="l" rtl="0">
            <a:lnSpc>
              <a:spcPct val="100000"/>
            </a:lnSpc>
          </a:pPr>
          <a:endParaRPr lang="ru-RU" altLang="ru-RU" sz="1400" b="1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algn="ctr" rtl="0"/>
          <a:r>
            <a:rPr lang="ru-RU" altLang="ru-RU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улучшение условий труда в организациях за счет механизации и автоматизации производственных процессов, модернизации средств коллективной защиты</a:t>
          </a:r>
        </a:p>
        <a:p>
          <a:pPr marL="144000" algn="l" rtl="0">
            <a:lnSpc>
              <a:spcPct val="100000"/>
            </a:lnSpc>
          </a:pPr>
          <a:r>
            <a:rPr lang="ru-RU" altLang="ru-RU" sz="1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</a:p>
      </dgm:t>
    </dgm:pt>
    <dgm:pt modelId="{EF098591-A42F-43D2-B54B-1EC79E53B40A}" type="sibTrans" cxnId="{68CF1464-244B-49B5-8A95-C27FD948B9C4}">
      <dgm:prSet/>
      <dgm:spPr/>
      <dgm:t>
        <a:bodyPr numCol="1"/>
        <a:lstStyle/>
        <a:p>
          <a:endParaRPr lang="ru-RU" altLang="ru-RU"/>
        </a:p>
      </dgm:t>
    </dgm:pt>
    <dgm:pt modelId="{D96F1873-F4CD-4B6D-8218-FBEF8F8020D4}" type="parTrans" cxnId="{68CF1464-244B-49B5-8A95-C27FD948B9C4}">
      <dgm:prSet/>
      <dgm:spPr/>
      <dgm:t>
        <a:bodyPr numCol="1"/>
        <a:lstStyle/>
        <a:p>
          <a:endParaRPr lang="ru-RU" altLang="ru-RU"/>
        </a:p>
      </dgm:t>
    </dgm:pt>
    <dgm:pt modelId="{2E9D282A-7DFB-4760-B56A-EF6567F11696}" type="pres">
      <dgm:prSet presAssocID="{F2F402A7-D47A-4727-B9BD-A5BBB33B2649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C513386C-2ED4-485B-836C-5E73CA072B95}" type="pres">
      <dgm:prSet presAssocID="{267B1F28-5F6B-44E3-A3BE-717E8134EE6C}" presName="circle1" presStyleLbl="node1" presStyleIdx="0" presStyleCnt="3" custScaleY="100002" custLinFactNeighborX="-1" custLinFactNeighborY="-1"/>
      <dgm:spPr>
        <a:solidFill>
          <a:srgbClr val="719B7F"/>
        </a:solidFill>
      </dgm:spPr>
    </dgm:pt>
    <dgm:pt modelId="{093214EF-14AA-4AF9-9A16-426B8C345FF3}" type="pres">
      <dgm:prSet presAssocID="{267B1F28-5F6B-44E3-A3BE-717E8134EE6C}" presName="space" presStyleCnt="0"/>
      <dgm:spPr/>
    </dgm:pt>
    <dgm:pt modelId="{056E0439-61A7-478F-A756-6FFDC288EA84}" type="pres">
      <dgm:prSet presAssocID="{267B1F28-5F6B-44E3-A3BE-717E8134EE6C}" presName="rect1" presStyleLbl="alignAcc1" presStyleIdx="0" presStyleCnt="3"/>
      <dgm:spPr/>
    </dgm:pt>
    <dgm:pt modelId="{11C3E0DC-50A1-4B15-9168-940CE2E066A7}" type="pres">
      <dgm:prSet presAssocID="{1552DA88-2DD8-4EFE-82D3-D1E9A6F67470}" presName="vertSpace2" presStyleLbl="node1" presStyleIdx="0" presStyleCnt="3"/>
      <dgm:spPr/>
    </dgm:pt>
    <dgm:pt modelId="{33FC541A-8E48-446C-871D-257EFE0327EB}" type="pres">
      <dgm:prSet presAssocID="{1552DA88-2DD8-4EFE-82D3-D1E9A6F67470}" presName="circle2" presStyleLbl="node1" presStyleIdx="1" presStyleCnt="3" custLinFactNeighborX="0" custLinFactNeighborY="6731"/>
      <dgm:spPr>
        <a:solidFill>
          <a:schemeClr val="accent3">
            <a:lumMod val="40000"/>
            <a:lumOff val="60000"/>
          </a:schemeClr>
        </a:solidFill>
      </dgm:spPr>
    </dgm:pt>
    <dgm:pt modelId="{99429315-4644-41B9-B835-E53B105B7376}" type="pres">
      <dgm:prSet presAssocID="{1552DA88-2DD8-4EFE-82D3-D1E9A6F67470}" presName="rect2" presStyleLbl="alignAcc1" presStyleIdx="1" presStyleCnt="3" custScaleY="75599" custLinFactNeighborX="285" custLinFactNeighborY="-16360"/>
      <dgm:spPr/>
    </dgm:pt>
    <dgm:pt modelId="{1B7AF47D-1BF4-494F-B85A-91FA48318DAA}" type="pres">
      <dgm:prSet presAssocID="{F3CCFE1A-270B-4BAF-85F1-1FF7E0FA6272}" presName="vertSpace3" presStyleLbl="node1" presStyleIdx="1" presStyleCnt="3"/>
      <dgm:spPr/>
    </dgm:pt>
    <dgm:pt modelId="{80E78149-9974-4EF9-A24F-0527E017ED63}" type="pres">
      <dgm:prSet presAssocID="{F3CCFE1A-270B-4BAF-85F1-1FF7E0FA6272}" presName="circle3" presStyleLbl="node1" presStyleIdx="2" presStyleCnt="3" custLinFactNeighborX="450" custLinFactNeighborY="7207"/>
      <dgm:spPr>
        <a:solidFill>
          <a:srgbClr val="719B7F"/>
        </a:solidFill>
      </dgm:spPr>
    </dgm:pt>
    <dgm:pt modelId="{850F1D5D-07CE-47C7-9CF6-0A26B80293EE}" type="pres">
      <dgm:prSet presAssocID="{F3CCFE1A-270B-4BAF-85F1-1FF7E0FA6272}" presName="rect3" presStyleLbl="alignAcc1" presStyleIdx="2" presStyleCnt="3" custScaleX="100000" custScaleY="54336" custLinFactNeighborX="-1" custLinFactNeighborY="-28336"/>
      <dgm:spPr/>
    </dgm:pt>
    <dgm:pt modelId="{ED35CCEF-0766-4D2E-92AD-07C85A42CA0C}" type="pres">
      <dgm:prSet presAssocID="{267B1F28-5F6B-44E3-A3BE-717E8134EE6C}" presName="rect1ParTxNoCh" presStyleLbl="alignAcc1" presStyleIdx="2" presStyleCnt="3">
        <dgm:presLayoutVars>
          <dgm:chMax val="1"/>
          <dgm:bulletEnabled val="1"/>
        </dgm:presLayoutVars>
      </dgm:prSet>
      <dgm:spPr/>
    </dgm:pt>
    <dgm:pt modelId="{42254A4F-8DBF-4DDB-9CBC-AC7DF56516D2}" type="pres">
      <dgm:prSet presAssocID="{1552DA88-2DD8-4EFE-82D3-D1E9A6F67470}" presName="rect2ParTxNoCh" presStyleLbl="alignAcc1" presStyleIdx="2" presStyleCnt="3">
        <dgm:presLayoutVars>
          <dgm:chMax val="1"/>
          <dgm:bulletEnabled val="1"/>
        </dgm:presLayoutVars>
      </dgm:prSet>
      <dgm:spPr/>
    </dgm:pt>
    <dgm:pt modelId="{A3150D56-7DB8-43BC-89A8-850938FAB500}" type="pres">
      <dgm:prSet presAssocID="{F3CCFE1A-270B-4BAF-85F1-1FF7E0FA6272}" presName="rect3ParTxNoCh" presStyleLbl="alignAcc1" presStyleIdx="2" presStyleCnt="3">
        <dgm:presLayoutVars>
          <dgm:chMax val="1"/>
          <dgm:bulletEnabled val="1"/>
        </dgm:presLayoutVars>
      </dgm:prSet>
      <dgm:spPr/>
    </dgm:pt>
  </dgm:ptLst>
  <dgm:cxnLst>
    <dgm:cxn modelId="{7831E627-897D-4336-8D10-5B7F259C0D30}" srcId="{F2F402A7-D47A-4727-B9BD-A5BBB33B2649}" destId="{1552DA88-2DD8-4EFE-82D3-D1E9A6F67470}" srcOrd="1" destOrd="0" parTransId="{7CA30995-0043-4A27-B820-2775B401CFE6}" sibTransId="{1C6B7144-29AB-4319-91A2-2C08EFD9F671}"/>
    <dgm:cxn modelId="{584AE738-3A4D-4D74-9DC8-039435F288C6}" type="presOf" srcId="{1552DA88-2DD8-4EFE-82D3-D1E9A6F67470}" destId="{42254A4F-8DBF-4DDB-9CBC-AC7DF56516D2}" srcOrd="1" destOrd="0" presId="urn:microsoft.com/office/officeart/2005/8/layout/target3#2"/>
    <dgm:cxn modelId="{ADE82F3C-0EAA-4D01-8AEB-33259620FB9A}" srcId="{F2F402A7-D47A-4727-B9BD-A5BBB33B2649}" destId="{F3CCFE1A-270B-4BAF-85F1-1FF7E0FA6272}" srcOrd="2" destOrd="0" parTransId="{3AF4397C-C6DE-4119-AFC3-CDEE26991145}" sibTransId="{1D2122E6-22AB-46DB-A596-A216A66B218F}"/>
    <dgm:cxn modelId="{68CF1464-244B-49B5-8A95-C27FD948B9C4}" srcId="{F2F402A7-D47A-4727-B9BD-A5BBB33B2649}" destId="{267B1F28-5F6B-44E3-A3BE-717E8134EE6C}" srcOrd="0" destOrd="0" parTransId="{D96F1873-F4CD-4B6D-8218-FBEF8F8020D4}" sibTransId="{EF098591-A42F-43D2-B54B-1EC79E53B40A}"/>
    <dgm:cxn modelId="{9AEDEB44-F156-4F28-ABE6-F6EB1C25245B}" type="presOf" srcId="{1552DA88-2DD8-4EFE-82D3-D1E9A6F67470}" destId="{99429315-4644-41B9-B835-E53B105B7376}" srcOrd="0" destOrd="0" presId="urn:microsoft.com/office/officeart/2005/8/layout/target3#2"/>
    <dgm:cxn modelId="{44B33F46-C30C-488A-9151-8ADFF014E406}" type="presOf" srcId="{267B1F28-5F6B-44E3-A3BE-717E8134EE6C}" destId="{ED35CCEF-0766-4D2E-92AD-07C85A42CA0C}" srcOrd="1" destOrd="0" presId="urn:microsoft.com/office/officeart/2005/8/layout/target3#2"/>
    <dgm:cxn modelId="{FCD3C17C-6C31-4DA0-8500-611D93CBEF8E}" type="presOf" srcId="{267B1F28-5F6B-44E3-A3BE-717E8134EE6C}" destId="{056E0439-61A7-478F-A756-6FFDC288EA84}" srcOrd="0" destOrd="0" presId="urn:microsoft.com/office/officeart/2005/8/layout/target3#2"/>
    <dgm:cxn modelId="{FED674B4-8D62-4CF3-B6D0-9A5442412CC0}" type="presOf" srcId="{F3CCFE1A-270B-4BAF-85F1-1FF7E0FA6272}" destId="{A3150D56-7DB8-43BC-89A8-850938FAB500}" srcOrd="1" destOrd="0" presId="urn:microsoft.com/office/officeart/2005/8/layout/target3#2"/>
    <dgm:cxn modelId="{B01885EB-3B0D-4CF4-B149-0868948A7062}" type="presOf" srcId="{F2F402A7-D47A-4727-B9BD-A5BBB33B2649}" destId="{2E9D282A-7DFB-4760-B56A-EF6567F11696}" srcOrd="0" destOrd="0" presId="urn:microsoft.com/office/officeart/2005/8/layout/target3#2"/>
    <dgm:cxn modelId="{A4701AF8-5E66-422D-9D52-FC4F42869BDE}" type="presOf" srcId="{F3CCFE1A-270B-4BAF-85F1-1FF7E0FA6272}" destId="{850F1D5D-07CE-47C7-9CF6-0A26B80293EE}" srcOrd="0" destOrd="0" presId="urn:microsoft.com/office/officeart/2005/8/layout/target3#2"/>
    <dgm:cxn modelId="{64EA1287-87F4-4310-887E-A150218FCAD3}" type="presParOf" srcId="{2E9D282A-7DFB-4760-B56A-EF6567F11696}" destId="{C513386C-2ED4-485B-836C-5E73CA072B95}" srcOrd="0" destOrd="0" presId="urn:microsoft.com/office/officeart/2005/8/layout/target3#2"/>
    <dgm:cxn modelId="{8A915D4D-D20C-4D8B-8FF7-BEE683014EF7}" type="presParOf" srcId="{2E9D282A-7DFB-4760-B56A-EF6567F11696}" destId="{093214EF-14AA-4AF9-9A16-426B8C345FF3}" srcOrd="1" destOrd="0" presId="urn:microsoft.com/office/officeart/2005/8/layout/target3#2"/>
    <dgm:cxn modelId="{D209C923-5077-43F7-813E-6DF184830B17}" type="presParOf" srcId="{2E9D282A-7DFB-4760-B56A-EF6567F11696}" destId="{056E0439-61A7-478F-A756-6FFDC288EA84}" srcOrd="2" destOrd="0" presId="urn:microsoft.com/office/officeart/2005/8/layout/target3#2"/>
    <dgm:cxn modelId="{220E8D16-136A-4167-A163-FD63B47F1D73}" type="presParOf" srcId="{2E9D282A-7DFB-4760-B56A-EF6567F11696}" destId="{11C3E0DC-50A1-4B15-9168-940CE2E066A7}" srcOrd="3" destOrd="0" presId="urn:microsoft.com/office/officeart/2005/8/layout/target3#2"/>
    <dgm:cxn modelId="{4988D3F7-92FA-4AE0-9487-CF4605B9B25B}" type="presParOf" srcId="{2E9D282A-7DFB-4760-B56A-EF6567F11696}" destId="{33FC541A-8E48-446C-871D-257EFE0327EB}" srcOrd="4" destOrd="0" presId="urn:microsoft.com/office/officeart/2005/8/layout/target3#2"/>
    <dgm:cxn modelId="{9706A312-DF73-4709-AA80-C72BDC60EEC1}" type="presParOf" srcId="{2E9D282A-7DFB-4760-B56A-EF6567F11696}" destId="{99429315-4644-41B9-B835-E53B105B7376}" srcOrd="5" destOrd="0" presId="urn:microsoft.com/office/officeart/2005/8/layout/target3#2"/>
    <dgm:cxn modelId="{C6304E6E-C880-4FD6-B686-72947CA9F2DC}" type="presParOf" srcId="{2E9D282A-7DFB-4760-B56A-EF6567F11696}" destId="{1B7AF47D-1BF4-494F-B85A-91FA48318DAA}" srcOrd="6" destOrd="0" presId="urn:microsoft.com/office/officeart/2005/8/layout/target3#2"/>
    <dgm:cxn modelId="{1CBBA71F-9903-46C3-81AB-3C5913910C34}" type="presParOf" srcId="{2E9D282A-7DFB-4760-B56A-EF6567F11696}" destId="{80E78149-9974-4EF9-A24F-0527E017ED63}" srcOrd="7" destOrd="0" presId="urn:microsoft.com/office/officeart/2005/8/layout/target3#2"/>
    <dgm:cxn modelId="{64711568-E4B1-4229-8672-12CA3FDB243E}" type="presParOf" srcId="{2E9D282A-7DFB-4760-B56A-EF6567F11696}" destId="{850F1D5D-07CE-47C7-9CF6-0A26B80293EE}" srcOrd="8" destOrd="0" presId="urn:microsoft.com/office/officeart/2005/8/layout/target3#2"/>
    <dgm:cxn modelId="{061B8D08-B55C-42DA-94F7-DD6B0819237D}" type="presParOf" srcId="{2E9D282A-7DFB-4760-B56A-EF6567F11696}" destId="{ED35CCEF-0766-4D2E-92AD-07C85A42CA0C}" srcOrd="9" destOrd="0" presId="urn:microsoft.com/office/officeart/2005/8/layout/target3#2"/>
    <dgm:cxn modelId="{5E8AE4C7-1BB8-40C4-8718-5004E895D31F}" type="presParOf" srcId="{2E9D282A-7DFB-4760-B56A-EF6567F11696}" destId="{42254A4F-8DBF-4DDB-9CBC-AC7DF56516D2}" srcOrd="10" destOrd="0" presId="urn:microsoft.com/office/officeart/2005/8/layout/target3#2"/>
    <dgm:cxn modelId="{A076437A-DB8D-405A-B9D7-3FEF063A28B8}" type="presParOf" srcId="{2E9D282A-7DFB-4760-B56A-EF6567F11696}" destId="{A3150D56-7DB8-43BC-89A8-850938FAB500}" srcOrd="11" destOrd="0" presId="urn:microsoft.com/office/officeart/2005/8/layout/target3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3D79300-9A54-459B-8E0B-B2AE6085BC43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E6110-945D-49CE-8E55-7777B1DACF10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/>
            <a:t>Постановления Совета Министров Республики Беларусь:</a:t>
          </a:r>
        </a:p>
        <a:p>
          <a:pPr marL="0" lvl="0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dirty="0"/>
        </a:p>
      </dgm:t>
    </dgm:pt>
    <dgm:pt modelId="{CA14E525-9A07-467F-829C-C5441D4AFC33}" type="parTrans" cxnId="{C082B175-1B8D-4B47-B020-B28860A71BA4}">
      <dgm:prSet/>
      <dgm:spPr/>
      <dgm:t>
        <a:bodyPr/>
        <a:lstStyle/>
        <a:p>
          <a:endParaRPr lang="ru-RU"/>
        </a:p>
      </dgm:t>
    </dgm:pt>
    <dgm:pt modelId="{25559E29-56A4-428B-837E-E9A58AB1A930}" type="sibTrans" cxnId="{C082B175-1B8D-4B47-B020-B28860A71BA4}">
      <dgm:prSet/>
      <dgm:spPr/>
      <dgm:t>
        <a:bodyPr/>
        <a:lstStyle/>
        <a:p>
          <a:endParaRPr lang="ru-RU"/>
        </a:p>
      </dgm:t>
    </dgm:pt>
    <dgm:pt modelId="{665EE3F3-BB9C-446A-87CB-26328CD998DA}">
      <dgm:prSet phldrT="[Текст]" custT="1"/>
      <dgm:spPr/>
      <dgm:t>
        <a:bodyPr/>
        <a:lstStyle/>
        <a:p>
          <a:pPr algn="l">
            <a:buNone/>
          </a:pPr>
          <a:r>
            <a:rPr lang="ru-RU" sz="1300" b="1" dirty="0"/>
            <a:t>25 февраля 2025 г. № 110 </a:t>
          </a:r>
          <a:r>
            <a:rPr lang="ru-RU" sz="1300" dirty="0"/>
            <a:t>«О</a:t>
          </a:r>
          <a:r>
            <a:rPr lang="be-BY" sz="1300" dirty="0"/>
            <a:t>б изменении постановления Совета Министров Республики Беларусь от 19 января 2008 г. № 73</a:t>
          </a:r>
          <a:r>
            <a:rPr lang="ru-RU" sz="1300" dirty="0"/>
            <a:t>» </a:t>
          </a:r>
        </a:p>
        <a:p>
          <a:pPr algn="just">
            <a:buNone/>
          </a:pPr>
          <a:r>
            <a:rPr lang="ru-RU" sz="1300" i="1" dirty="0"/>
            <a:t>(внесены изменения в постановление Совета Министров Республики Беларусь от</a:t>
          </a:r>
          <a:r>
            <a:rPr lang="en-US" sz="1300" i="1" dirty="0"/>
            <a:t> </a:t>
          </a:r>
          <a:r>
            <a:rPr lang="ru-RU" sz="1300" i="1" dirty="0"/>
            <a:t>19</a:t>
          </a:r>
          <a:r>
            <a:rPr lang="en-US" sz="1300" i="1" dirty="0"/>
            <a:t> </a:t>
          </a:r>
          <a:r>
            <a:rPr lang="ru-RU" sz="1300" i="1" dirty="0"/>
            <a:t>января 2008 г. № 73 «</a:t>
          </a:r>
          <a:r>
            <a:rPr lang="ru-RU" sz="1300" i="1" u="sng" dirty="0"/>
            <a:t>О дополнительных отпусках за работу с вредными и (или) опасными условиями труда и особый характер работы</a:t>
          </a:r>
          <a:r>
            <a:rPr lang="ru-RU" sz="1300" i="1" dirty="0"/>
            <a:t>» в части установления права на компенсацию в виде дополнительного отпуска за особый характер работы работникам, выполняющим водолазные работы (спуски), а также уточнения порядка предоставления работникам дополнительного отпуска за особый характер работы, если они на дату предоставления трудового отпуска не отработали весь рабочий год);</a:t>
          </a:r>
          <a:endParaRPr lang="ru-RU" sz="1300" dirty="0"/>
        </a:p>
      </dgm:t>
    </dgm:pt>
    <dgm:pt modelId="{A084F414-787A-40FD-B17B-1D8D6AE814A6}" type="parTrans" cxnId="{0CA6E4C4-63A6-45F9-9680-41D67EE310B8}">
      <dgm:prSet/>
      <dgm:spPr/>
      <dgm:t>
        <a:bodyPr/>
        <a:lstStyle/>
        <a:p>
          <a:endParaRPr lang="ru-RU"/>
        </a:p>
      </dgm:t>
    </dgm:pt>
    <dgm:pt modelId="{FA40B35B-A083-4351-A547-759EB18584C3}" type="sibTrans" cxnId="{0CA6E4C4-63A6-45F9-9680-41D67EE310B8}">
      <dgm:prSet/>
      <dgm:spPr/>
      <dgm:t>
        <a:bodyPr/>
        <a:lstStyle/>
        <a:p>
          <a:endParaRPr lang="ru-RU"/>
        </a:p>
      </dgm:t>
    </dgm:pt>
    <dgm:pt modelId="{E554AE8A-F327-4853-AD39-B811BDD10052}">
      <dgm:prSet phldrT="[Текст]"/>
      <dgm:spPr/>
      <dgm:t>
        <a:bodyPr/>
        <a:lstStyle/>
        <a:p>
          <a:pPr>
            <a:buNone/>
          </a:pPr>
          <a:r>
            <a:rPr lang="ru-RU" b="1" dirty="0"/>
            <a:t>18 сентября 2025 г. № 509 </a:t>
          </a:r>
          <a:r>
            <a:rPr lang="ru-RU" dirty="0"/>
            <a:t>«Об утверждении Протокола о внесении изменений в </a:t>
          </a:r>
          <a:r>
            <a:rPr lang="ru-RU" u="sng" dirty="0"/>
            <a:t>Соглашение о порядке расследования несчастных случаев на производстве</a:t>
          </a:r>
          <a:r>
            <a:rPr lang="ru-RU" dirty="0"/>
            <a:t>, происшедших с работниками при нахождении их вне государства проживания, от 9 декабря 1994 года».</a:t>
          </a:r>
        </a:p>
      </dgm:t>
    </dgm:pt>
    <dgm:pt modelId="{10743EF9-C0DE-450D-9E00-1189CBAEE6B5}" type="parTrans" cxnId="{E9DC7759-1FA5-4FD2-A16D-B9951BF0011C}">
      <dgm:prSet/>
      <dgm:spPr/>
      <dgm:t>
        <a:bodyPr/>
        <a:lstStyle/>
        <a:p>
          <a:endParaRPr lang="ru-RU"/>
        </a:p>
      </dgm:t>
    </dgm:pt>
    <dgm:pt modelId="{FACDCB9A-6E7F-4B3F-AE87-E13E596B3533}" type="sibTrans" cxnId="{E9DC7759-1FA5-4FD2-A16D-B9951BF0011C}">
      <dgm:prSet/>
      <dgm:spPr/>
      <dgm:t>
        <a:bodyPr/>
        <a:lstStyle/>
        <a:p>
          <a:endParaRPr lang="ru-RU"/>
        </a:p>
      </dgm:t>
    </dgm:pt>
    <dgm:pt modelId="{87612DB3-BE7B-4C4B-9526-D66B7BBF9699}">
      <dgm:prSet phldrT="[Текст]"/>
      <dgm:spPr/>
      <dgm:t>
        <a:bodyPr/>
        <a:lstStyle/>
        <a:p>
          <a:pPr>
            <a:buNone/>
          </a:pPr>
          <a:r>
            <a:rPr lang="ru-RU" b="1" dirty="0"/>
            <a:t>21 ноября 2025 г. № 660 </a:t>
          </a:r>
          <a:r>
            <a:rPr lang="ru-RU" dirty="0"/>
            <a:t>«Об изменении постановлений Совета Министров Республики Беларусь» </a:t>
          </a:r>
        </a:p>
        <a:p>
          <a:pPr>
            <a:buNone/>
          </a:pPr>
          <a:r>
            <a:rPr lang="ru-RU" i="1" dirty="0"/>
            <a:t>(постановление Совета Министров Республики Беларусь от 15 января 2004 г.  № 30            </a:t>
          </a:r>
          <a:r>
            <a:rPr lang="ru-RU" i="1" u="sng" dirty="0" err="1"/>
            <a:t>ˮО</a:t>
          </a:r>
          <a:r>
            <a:rPr lang="ru-RU" i="1" u="sng" dirty="0"/>
            <a:t> расследовании и учете несчастных случаев на производстве и профессиональных заболеваний</a:t>
          </a:r>
          <a:r>
            <a:rPr lang="ru-RU" i="1" dirty="0"/>
            <a:t>“ приведено в соответствие с Положением об обязательном страховании, утвержденным Указом Президента Республики Беларусь от 18 марта 2025 г. № 108)</a:t>
          </a:r>
          <a:endParaRPr lang="ru-RU" dirty="0"/>
        </a:p>
      </dgm:t>
    </dgm:pt>
    <dgm:pt modelId="{92E8EB0E-BA0A-4DEC-A670-1802894941FC}" type="parTrans" cxnId="{54CAD759-F9BF-43A1-A36D-649D00CCC9BD}">
      <dgm:prSet/>
      <dgm:spPr/>
      <dgm:t>
        <a:bodyPr/>
        <a:lstStyle/>
        <a:p>
          <a:endParaRPr lang="ru-RU"/>
        </a:p>
      </dgm:t>
    </dgm:pt>
    <dgm:pt modelId="{5ED5042D-12D0-4216-B5C7-7B82FDEE583D}" type="sibTrans" cxnId="{54CAD759-F9BF-43A1-A36D-649D00CCC9BD}">
      <dgm:prSet/>
      <dgm:spPr/>
      <dgm:t>
        <a:bodyPr/>
        <a:lstStyle/>
        <a:p>
          <a:endParaRPr lang="ru-RU"/>
        </a:p>
      </dgm:t>
    </dgm:pt>
    <dgm:pt modelId="{FECA1312-F2AA-4410-B573-1FBDDC46DE6A}" type="pres">
      <dgm:prSet presAssocID="{C3D79300-9A54-459B-8E0B-B2AE6085BC43}" presName="vert0" presStyleCnt="0">
        <dgm:presLayoutVars>
          <dgm:dir/>
          <dgm:animOne val="branch"/>
          <dgm:animLvl val="lvl"/>
        </dgm:presLayoutVars>
      </dgm:prSet>
      <dgm:spPr/>
    </dgm:pt>
    <dgm:pt modelId="{B5F91745-421A-469C-A914-068BD6A935F3}" type="pres">
      <dgm:prSet presAssocID="{B44E6110-945D-49CE-8E55-7777B1DACF10}" presName="thickLine" presStyleLbl="alignNode1" presStyleIdx="0" presStyleCnt="1"/>
      <dgm:spPr/>
    </dgm:pt>
    <dgm:pt modelId="{24BEF493-3325-4A0F-83CA-6349E47243E6}" type="pres">
      <dgm:prSet presAssocID="{B44E6110-945D-49CE-8E55-7777B1DACF10}" presName="horz1" presStyleCnt="0"/>
      <dgm:spPr/>
    </dgm:pt>
    <dgm:pt modelId="{76F8FC34-4AC9-4765-9162-AB2A0F5CC926}" type="pres">
      <dgm:prSet presAssocID="{B44E6110-945D-49CE-8E55-7777B1DACF10}" presName="tx1" presStyleLbl="revTx" presStyleIdx="0" presStyleCnt="4"/>
      <dgm:spPr/>
    </dgm:pt>
    <dgm:pt modelId="{1AE2C560-8D38-40C2-B446-ABF35B9E45D6}" type="pres">
      <dgm:prSet presAssocID="{B44E6110-945D-49CE-8E55-7777B1DACF10}" presName="vert1" presStyleCnt="0"/>
      <dgm:spPr/>
    </dgm:pt>
    <dgm:pt modelId="{DD6830BE-8DEB-4635-97BF-37BB16EAD910}" type="pres">
      <dgm:prSet presAssocID="{665EE3F3-BB9C-446A-87CB-26328CD998DA}" presName="vertSpace2a" presStyleCnt="0"/>
      <dgm:spPr/>
    </dgm:pt>
    <dgm:pt modelId="{4A91AA62-B8F3-4774-B6EA-4E6996ED588B}" type="pres">
      <dgm:prSet presAssocID="{665EE3F3-BB9C-446A-87CB-26328CD998DA}" presName="horz2" presStyleCnt="0"/>
      <dgm:spPr/>
    </dgm:pt>
    <dgm:pt modelId="{5D478405-BFF5-43CF-A10C-5A42E04FFA5F}" type="pres">
      <dgm:prSet presAssocID="{665EE3F3-BB9C-446A-87CB-26328CD998DA}" presName="horzSpace2" presStyleCnt="0"/>
      <dgm:spPr/>
    </dgm:pt>
    <dgm:pt modelId="{20C04F7B-85C0-4B1A-98D9-0EAA481570BF}" type="pres">
      <dgm:prSet presAssocID="{665EE3F3-BB9C-446A-87CB-26328CD998DA}" presName="tx2" presStyleLbl="revTx" presStyleIdx="1" presStyleCnt="4" custScaleX="127039" custScaleY="165492"/>
      <dgm:spPr/>
    </dgm:pt>
    <dgm:pt modelId="{26013A13-351E-45B0-AFBF-A877F39D8851}" type="pres">
      <dgm:prSet presAssocID="{665EE3F3-BB9C-446A-87CB-26328CD998DA}" presName="vert2" presStyleCnt="0"/>
      <dgm:spPr/>
    </dgm:pt>
    <dgm:pt modelId="{FFC35E2A-4A60-4EDB-A593-7574585BB045}" type="pres">
      <dgm:prSet presAssocID="{665EE3F3-BB9C-446A-87CB-26328CD998DA}" presName="thinLine2b" presStyleLbl="callout" presStyleIdx="0" presStyleCnt="3"/>
      <dgm:spPr/>
    </dgm:pt>
    <dgm:pt modelId="{3935D65D-03CE-4F8D-BF00-060045A5DF5D}" type="pres">
      <dgm:prSet presAssocID="{665EE3F3-BB9C-446A-87CB-26328CD998DA}" presName="vertSpace2b" presStyleCnt="0"/>
      <dgm:spPr/>
    </dgm:pt>
    <dgm:pt modelId="{6A28BE64-9429-43FF-A2AC-5B23BD031266}" type="pres">
      <dgm:prSet presAssocID="{E554AE8A-F327-4853-AD39-B811BDD10052}" presName="horz2" presStyleCnt="0"/>
      <dgm:spPr/>
    </dgm:pt>
    <dgm:pt modelId="{949A3B3B-9BAD-4AB7-8757-C9A13003A075}" type="pres">
      <dgm:prSet presAssocID="{E554AE8A-F327-4853-AD39-B811BDD10052}" presName="horzSpace2" presStyleCnt="0"/>
      <dgm:spPr/>
    </dgm:pt>
    <dgm:pt modelId="{293D5E9B-FAB4-4AAB-892B-44C0243ACF63}" type="pres">
      <dgm:prSet presAssocID="{E554AE8A-F327-4853-AD39-B811BDD10052}" presName="tx2" presStyleLbl="revTx" presStyleIdx="2" presStyleCnt="4" custScaleX="127298" custScaleY="56935"/>
      <dgm:spPr/>
    </dgm:pt>
    <dgm:pt modelId="{E6E2D09A-B420-484F-945D-AB4394AE4718}" type="pres">
      <dgm:prSet presAssocID="{E554AE8A-F327-4853-AD39-B811BDD10052}" presName="vert2" presStyleCnt="0"/>
      <dgm:spPr/>
    </dgm:pt>
    <dgm:pt modelId="{2B742C43-4277-46C2-AB23-C6F88E64E561}" type="pres">
      <dgm:prSet presAssocID="{E554AE8A-F327-4853-AD39-B811BDD10052}" presName="thinLine2b" presStyleLbl="callout" presStyleIdx="1" presStyleCnt="3"/>
      <dgm:spPr/>
    </dgm:pt>
    <dgm:pt modelId="{E05D4066-B32D-43AF-8CCB-91234D77524F}" type="pres">
      <dgm:prSet presAssocID="{E554AE8A-F327-4853-AD39-B811BDD10052}" presName="vertSpace2b" presStyleCnt="0"/>
      <dgm:spPr/>
    </dgm:pt>
    <dgm:pt modelId="{7026F7F8-40BB-4D55-AA67-B2A0E023A8F1}" type="pres">
      <dgm:prSet presAssocID="{87612DB3-BE7B-4C4B-9526-D66B7BBF9699}" presName="horz2" presStyleCnt="0"/>
      <dgm:spPr/>
    </dgm:pt>
    <dgm:pt modelId="{3BD49C97-6488-4883-8D1A-102A86250D8F}" type="pres">
      <dgm:prSet presAssocID="{87612DB3-BE7B-4C4B-9526-D66B7BBF9699}" presName="horzSpace2" presStyleCnt="0"/>
      <dgm:spPr/>
    </dgm:pt>
    <dgm:pt modelId="{C6B23A4C-342C-4794-94FD-A75140CBF6D1}" type="pres">
      <dgm:prSet presAssocID="{87612DB3-BE7B-4C4B-9526-D66B7BBF9699}" presName="tx2" presStyleLbl="revTx" presStyleIdx="3" presStyleCnt="4" custScaleX="128297" custScaleY="111259"/>
      <dgm:spPr/>
    </dgm:pt>
    <dgm:pt modelId="{63C8383E-CD01-4061-9D9D-9609BB12D871}" type="pres">
      <dgm:prSet presAssocID="{87612DB3-BE7B-4C4B-9526-D66B7BBF9699}" presName="vert2" presStyleCnt="0"/>
      <dgm:spPr/>
    </dgm:pt>
    <dgm:pt modelId="{37030616-CD85-476E-B5FD-1C93DE5F89BD}" type="pres">
      <dgm:prSet presAssocID="{87612DB3-BE7B-4C4B-9526-D66B7BBF9699}" presName="thinLine2b" presStyleLbl="callout" presStyleIdx="2" presStyleCnt="3"/>
      <dgm:spPr/>
    </dgm:pt>
    <dgm:pt modelId="{23E799C1-8A8F-42E5-BF15-CC2390E9136E}" type="pres">
      <dgm:prSet presAssocID="{87612DB3-BE7B-4C4B-9526-D66B7BBF9699}" presName="vertSpace2b" presStyleCnt="0"/>
      <dgm:spPr/>
    </dgm:pt>
  </dgm:ptLst>
  <dgm:cxnLst>
    <dgm:cxn modelId="{FE045424-17A3-4CBF-AAAA-9E03CBFE5689}" type="presOf" srcId="{665EE3F3-BB9C-446A-87CB-26328CD998DA}" destId="{20C04F7B-85C0-4B1A-98D9-0EAA481570BF}" srcOrd="0" destOrd="0" presId="urn:microsoft.com/office/officeart/2008/layout/LinedList"/>
    <dgm:cxn modelId="{5CDBC05E-A93B-43C0-9F66-0B81FB2622EF}" type="presOf" srcId="{B44E6110-945D-49CE-8E55-7777B1DACF10}" destId="{76F8FC34-4AC9-4765-9162-AB2A0F5CC926}" srcOrd="0" destOrd="0" presId="urn:microsoft.com/office/officeart/2008/layout/LinedList"/>
    <dgm:cxn modelId="{C082B175-1B8D-4B47-B020-B28860A71BA4}" srcId="{C3D79300-9A54-459B-8E0B-B2AE6085BC43}" destId="{B44E6110-945D-49CE-8E55-7777B1DACF10}" srcOrd="0" destOrd="0" parTransId="{CA14E525-9A07-467F-829C-C5441D4AFC33}" sibTransId="{25559E29-56A4-428B-837E-E9A58AB1A930}"/>
    <dgm:cxn modelId="{E9DC7759-1FA5-4FD2-A16D-B9951BF0011C}" srcId="{B44E6110-945D-49CE-8E55-7777B1DACF10}" destId="{E554AE8A-F327-4853-AD39-B811BDD10052}" srcOrd="1" destOrd="0" parTransId="{10743EF9-C0DE-450D-9E00-1189CBAEE6B5}" sibTransId="{FACDCB9A-6E7F-4B3F-AE87-E13E596B3533}"/>
    <dgm:cxn modelId="{54CAD759-F9BF-43A1-A36D-649D00CCC9BD}" srcId="{B44E6110-945D-49CE-8E55-7777B1DACF10}" destId="{87612DB3-BE7B-4C4B-9526-D66B7BBF9699}" srcOrd="2" destOrd="0" parTransId="{92E8EB0E-BA0A-4DEC-A670-1802894941FC}" sibTransId="{5ED5042D-12D0-4216-B5C7-7B82FDEE583D}"/>
    <dgm:cxn modelId="{1CBC787D-7D95-4A16-B0F1-F7BB05F95433}" type="presOf" srcId="{E554AE8A-F327-4853-AD39-B811BDD10052}" destId="{293D5E9B-FAB4-4AAB-892B-44C0243ACF63}" srcOrd="0" destOrd="0" presId="urn:microsoft.com/office/officeart/2008/layout/LinedList"/>
    <dgm:cxn modelId="{4A949F8F-01A5-479F-9759-B68092803C55}" type="presOf" srcId="{87612DB3-BE7B-4C4B-9526-D66B7BBF9699}" destId="{C6B23A4C-342C-4794-94FD-A75140CBF6D1}" srcOrd="0" destOrd="0" presId="urn:microsoft.com/office/officeart/2008/layout/LinedList"/>
    <dgm:cxn modelId="{0CA6E4C4-63A6-45F9-9680-41D67EE310B8}" srcId="{B44E6110-945D-49CE-8E55-7777B1DACF10}" destId="{665EE3F3-BB9C-446A-87CB-26328CD998DA}" srcOrd="0" destOrd="0" parTransId="{A084F414-787A-40FD-B17B-1D8D6AE814A6}" sibTransId="{FA40B35B-A083-4351-A547-759EB18584C3}"/>
    <dgm:cxn modelId="{B9257FD2-4C5A-45DB-B67E-99F28D20B1A1}" type="presOf" srcId="{C3D79300-9A54-459B-8E0B-B2AE6085BC43}" destId="{FECA1312-F2AA-4410-B573-1FBDDC46DE6A}" srcOrd="0" destOrd="0" presId="urn:microsoft.com/office/officeart/2008/layout/LinedList"/>
    <dgm:cxn modelId="{87837252-4C9B-4557-9095-70D6E8493801}" type="presParOf" srcId="{FECA1312-F2AA-4410-B573-1FBDDC46DE6A}" destId="{B5F91745-421A-469C-A914-068BD6A935F3}" srcOrd="0" destOrd="0" presId="urn:microsoft.com/office/officeart/2008/layout/LinedList"/>
    <dgm:cxn modelId="{ECBD176F-BBEC-4E82-A077-8CF44B4120C1}" type="presParOf" srcId="{FECA1312-F2AA-4410-B573-1FBDDC46DE6A}" destId="{24BEF493-3325-4A0F-83CA-6349E47243E6}" srcOrd="1" destOrd="0" presId="urn:microsoft.com/office/officeart/2008/layout/LinedList"/>
    <dgm:cxn modelId="{F62617DC-A4D2-49D2-9365-29B23C229C7F}" type="presParOf" srcId="{24BEF493-3325-4A0F-83CA-6349E47243E6}" destId="{76F8FC34-4AC9-4765-9162-AB2A0F5CC926}" srcOrd="0" destOrd="0" presId="urn:microsoft.com/office/officeart/2008/layout/LinedList"/>
    <dgm:cxn modelId="{9E03D9D2-3752-4C67-A3DF-BC4184BF45DC}" type="presParOf" srcId="{24BEF493-3325-4A0F-83CA-6349E47243E6}" destId="{1AE2C560-8D38-40C2-B446-ABF35B9E45D6}" srcOrd="1" destOrd="0" presId="urn:microsoft.com/office/officeart/2008/layout/LinedList"/>
    <dgm:cxn modelId="{14CDFBDB-ACBF-4F0B-833E-A674ECC6F417}" type="presParOf" srcId="{1AE2C560-8D38-40C2-B446-ABF35B9E45D6}" destId="{DD6830BE-8DEB-4635-97BF-37BB16EAD910}" srcOrd="0" destOrd="0" presId="urn:microsoft.com/office/officeart/2008/layout/LinedList"/>
    <dgm:cxn modelId="{47B58670-55B0-4CD8-B467-315C5297E8D4}" type="presParOf" srcId="{1AE2C560-8D38-40C2-B446-ABF35B9E45D6}" destId="{4A91AA62-B8F3-4774-B6EA-4E6996ED588B}" srcOrd="1" destOrd="0" presId="urn:microsoft.com/office/officeart/2008/layout/LinedList"/>
    <dgm:cxn modelId="{8F8F4E22-E5D3-4FC2-8D41-70BEEA15231E}" type="presParOf" srcId="{4A91AA62-B8F3-4774-B6EA-4E6996ED588B}" destId="{5D478405-BFF5-43CF-A10C-5A42E04FFA5F}" srcOrd="0" destOrd="0" presId="urn:microsoft.com/office/officeart/2008/layout/LinedList"/>
    <dgm:cxn modelId="{0B7B1FEE-5F9A-420C-B924-FB54D406ADA2}" type="presParOf" srcId="{4A91AA62-B8F3-4774-B6EA-4E6996ED588B}" destId="{20C04F7B-85C0-4B1A-98D9-0EAA481570BF}" srcOrd="1" destOrd="0" presId="urn:microsoft.com/office/officeart/2008/layout/LinedList"/>
    <dgm:cxn modelId="{BBE03184-D8C4-416E-9EB9-9906313E7834}" type="presParOf" srcId="{4A91AA62-B8F3-4774-B6EA-4E6996ED588B}" destId="{26013A13-351E-45B0-AFBF-A877F39D8851}" srcOrd="2" destOrd="0" presId="urn:microsoft.com/office/officeart/2008/layout/LinedList"/>
    <dgm:cxn modelId="{698C0FCA-5744-4586-A2E8-4DC76701B6FA}" type="presParOf" srcId="{1AE2C560-8D38-40C2-B446-ABF35B9E45D6}" destId="{FFC35E2A-4A60-4EDB-A593-7574585BB045}" srcOrd="2" destOrd="0" presId="urn:microsoft.com/office/officeart/2008/layout/LinedList"/>
    <dgm:cxn modelId="{A8D555CD-15C2-49C5-AC40-BA28B47F5DF2}" type="presParOf" srcId="{1AE2C560-8D38-40C2-B446-ABF35B9E45D6}" destId="{3935D65D-03CE-4F8D-BF00-060045A5DF5D}" srcOrd="3" destOrd="0" presId="urn:microsoft.com/office/officeart/2008/layout/LinedList"/>
    <dgm:cxn modelId="{CA094E05-91F3-4619-8188-A52D63B7DA40}" type="presParOf" srcId="{1AE2C560-8D38-40C2-B446-ABF35B9E45D6}" destId="{6A28BE64-9429-43FF-A2AC-5B23BD031266}" srcOrd="4" destOrd="0" presId="urn:microsoft.com/office/officeart/2008/layout/LinedList"/>
    <dgm:cxn modelId="{05D2AFFC-2092-4065-9A3E-0BDF13A5C717}" type="presParOf" srcId="{6A28BE64-9429-43FF-A2AC-5B23BD031266}" destId="{949A3B3B-9BAD-4AB7-8757-C9A13003A075}" srcOrd="0" destOrd="0" presId="urn:microsoft.com/office/officeart/2008/layout/LinedList"/>
    <dgm:cxn modelId="{0F157D8C-A422-498B-A856-F0513B0419A7}" type="presParOf" srcId="{6A28BE64-9429-43FF-A2AC-5B23BD031266}" destId="{293D5E9B-FAB4-4AAB-892B-44C0243ACF63}" srcOrd="1" destOrd="0" presId="urn:microsoft.com/office/officeart/2008/layout/LinedList"/>
    <dgm:cxn modelId="{0906FBF4-203B-4781-A347-28CF423701B5}" type="presParOf" srcId="{6A28BE64-9429-43FF-A2AC-5B23BD031266}" destId="{E6E2D09A-B420-484F-945D-AB4394AE4718}" srcOrd="2" destOrd="0" presId="urn:microsoft.com/office/officeart/2008/layout/LinedList"/>
    <dgm:cxn modelId="{190E0288-9C20-4F94-8A65-D85C03202489}" type="presParOf" srcId="{1AE2C560-8D38-40C2-B446-ABF35B9E45D6}" destId="{2B742C43-4277-46C2-AB23-C6F88E64E561}" srcOrd="5" destOrd="0" presId="urn:microsoft.com/office/officeart/2008/layout/LinedList"/>
    <dgm:cxn modelId="{AF590A64-2F19-4B6A-9063-C7D31EF9F7AF}" type="presParOf" srcId="{1AE2C560-8D38-40C2-B446-ABF35B9E45D6}" destId="{E05D4066-B32D-43AF-8CCB-91234D77524F}" srcOrd="6" destOrd="0" presId="urn:microsoft.com/office/officeart/2008/layout/LinedList"/>
    <dgm:cxn modelId="{D009B2DE-553B-44A1-ACE4-928853F812D3}" type="presParOf" srcId="{1AE2C560-8D38-40C2-B446-ABF35B9E45D6}" destId="{7026F7F8-40BB-4D55-AA67-B2A0E023A8F1}" srcOrd="7" destOrd="0" presId="urn:microsoft.com/office/officeart/2008/layout/LinedList"/>
    <dgm:cxn modelId="{D7AD7C5A-AB67-4578-896D-323A863A3B08}" type="presParOf" srcId="{7026F7F8-40BB-4D55-AA67-B2A0E023A8F1}" destId="{3BD49C97-6488-4883-8D1A-102A86250D8F}" srcOrd="0" destOrd="0" presId="urn:microsoft.com/office/officeart/2008/layout/LinedList"/>
    <dgm:cxn modelId="{4EE63067-F38E-4054-BA2A-C47591477D41}" type="presParOf" srcId="{7026F7F8-40BB-4D55-AA67-B2A0E023A8F1}" destId="{C6B23A4C-342C-4794-94FD-A75140CBF6D1}" srcOrd="1" destOrd="0" presId="urn:microsoft.com/office/officeart/2008/layout/LinedList"/>
    <dgm:cxn modelId="{A734686E-CD11-4472-8571-8855D7F4D9A3}" type="presParOf" srcId="{7026F7F8-40BB-4D55-AA67-B2A0E023A8F1}" destId="{63C8383E-CD01-4061-9D9D-9609BB12D871}" srcOrd="2" destOrd="0" presId="urn:microsoft.com/office/officeart/2008/layout/LinedList"/>
    <dgm:cxn modelId="{A5AEFF2C-D401-4ED0-AA67-A9E1FF428447}" type="presParOf" srcId="{1AE2C560-8D38-40C2-B446-ABF35B9E45D6}" destId="{37030616-CD85-476E-B5FD-1C93DE5F89BD}" srcOrd="8" destOrd="0" presId="urn:microsoft.com/office/officeart/2008/layout/LinedList"/>
    <dgm:cxn modelId="{2446B7A3-8AC6-4CB3-A670-336F8746524D}" type="presParOf" srcId="{1AE2C560-8D38-40C2-B446-ABF35B9E45D6}" destId="{23E799C1-8A8F-42E5-BF15-CC2390E9136E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15AE77E-A540-4150-8102-68745EF48B95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0DF0C41-2E27-473D-97F6-C2906EE46F3B}">
      <dgm:prSet phldrT="[Текст]"/>
      <dgm:spPr/>
      <dgm:t>
        <a:bodyPr/>
        <a:lstStyle/>
        <a:p>
          <a:pPr>
            <a:buNone/>
          </a:pPr>
          <a:r>
            <a:rPr lang="ru-RU" b="0" i="0" dirty="0"/>
            <a:t>постановления Министерства труда и социальной защиты Республики Беларусь от:</a:t>
          </a:r>
        </a:p>
      </dgm:t>
    </dgm:pt>
    <dgm:pt modelId="{6EB044ED-98E9-41EB-B872-57494603D5E4}" type="parTrans" cxnId="{407AE240-46FB-4B92-8E36-8CFAC38520BF}">
      <dgm:prSet/>
      <dgm:spPr/>
      <dgm:t>
        <a:bodyPr/>
        <a:lstStyle/>
        <a:p>
          <a:endParaRPr lang="ru-RU"/>
        </a:p>
      </dgm:t>
    </dgm:pt>
    <dgm:pt modelId="{356B0008-1FC5-45A0-8EBF-74ABA767D773}" type="sibTrans" cxnId="{407AE240-46FB-4B92-8E36-8CFAC38520BF}">
      <dgm:prSet/>
      <dgm:spPr/>
      <dgm:t>
        <a:bodyPr/>
        <a:lstStyle/>
        <a:p>
          <a:endParaRPr lang="ru-RU"/>
        </a:p>
      </dgm:t>
    </dgm:pt>
    <dgm:pt modelId="{037E04A6-1C20-487C-895D-1D2296F03982}">
      <dgm:prSet phldrT="[Текст]" custT="1"/>
      <dgm:spPr/>
      <dgm:t>
        <a:bodyPr/>
        <a:lstStyle/>
        <a:p>
          <a:pPr>
            <a:buNone/>
          </a:pPr>
          <a:r>
            <a:rPr lang="ru-RU" sz="1300" b="1" dirty="0"/>
            <a:t>6 февраля 2025 г. № 11 </a:t>
          </a:r>
          <a:r>
            <a:rPr lang="ru-RU" sz="1300" dirty="0"/>
            <a:t>«Об утверждении </a:t>
          </a:r>
          <a:r>
            <a:rPr lang="ru-RU" sz="1300" u="sng" dirty="0"/>
            <a:t>Правил по охране труда при выполнении работ на высоте</a:t>
          </a:r>
          <a:r>
            <a:rPr lang="ru-RU" sz="1300" dirty="0"/>
            <a:t>» </a:t>
          </a:r>
        </a:p>
        <a:p>
          <a:pPr>
            <a:buNone/>
          </a:pPr>
          <a:r>
            <a:rPr lang="ru-RU" sz="1300" i="1" dirty="0"/>
            <a:t>(в рамках Плана мероприятий по исполнению пункта 9.1 Основных направлений реализации положений Договора о создании Союзного государства на 2024 – 2026 годы требования по охране труда при выполнении работ на высоте гармонизированы с нормами законодательства Российской Федерации);</a:t>
          </a:r>
          <a:endParaRPr lang="ru-RU" sz="1300" dirty="0"/>
        </a:p>
      </dgm:t>
    </dgm:pt>
    <dgm:pt modelId="{062880A2-39C0-406F-A8C1-CC7C886BC582}" type="parTrans" cxnId="{664CA8BC-EAD1-4589-A1E3-F6D532352F8F}">
      <dgm:prSet/>
      <dgm:spPr/>
      <dgm:t>
        <a:bodyPr/>
        <a:lstStyle/>
        <a:p>
          <a:endParaRPr lang="ru-RU"/>
        </a:p>
      </dgm:t>
    </dgm:pt>
    <dgm:pt modelId="{7B6F3392-A9A4-464C-80D5-8FA0CF24B347}" type="sibTrans" cxnId="{664CA8BC-EAD1-4589-A1E3-F6D532352F8F}">
      <dgm:prSet/>
      <dgm:spPr/>
      <dgm:t>
        <a:bodyPr/>
        <a:lstStyle/>
        <a:p>
          <a:endParaRPr lang="ru-RU"/>
        </a:p>
      </dgm:t>
    </dgm:pt>
    <dgm:pt modelId="{8F81FCD3-F2A7-4EC2-AB3E-9964B3BB3233}">
      <dgm:prSet phldrT="[Текст]" custT="1"/>
      <dgm:spPr/>
      <dgm:t>
        <a:bodyPr/>
        <a:lstStyle/>
        <a:p>
          <a:pPr>
            <a:buNone/>
          </a:pPr>
          <a:r>
            <a:rPr lang="ru-RU" sz="1300" b="0" i="1" dirty="0"/>
            <a:t>Министерства труда и социальной защиты Республики Беларусь и Министерства архитектуры и строительства Республики Беларусь</a:t>
          </a:r>
          <a:r>
            <a:rPr lang="ru-RU" sz="1300" b="0" dirty="0"/>
            <a:t> </a:t>
          </a:r>
        </a:p>
        <a:p>
          <a:pPr>
            <a:buNone/>
          </a:pPr>
          <a:r>
            <a:rPr lang="ru-RU" sz="1300" b="1" dirty="0"/>
            <a:t>от 7 апреля 2026 г. № 18/26 </a:t>
          </a:r>
          <a:r>
            <a:rPr lang="ru-RU" sz="1300" dirty="0"/>
            <a:t>«Об изменении постановления Министерства труда и социальной защиты Республики Беларусь и Министерства архитектуры и строительства Республики Беларусь от 31 мая 2019 г. №  24/33»</a:t>
          </a:r>
        </a:p>
        <a:p>
          <a:pPr>
            <a:buNone/>
          </a:pPr>
          <a:r>
            <a:rPr lang="ru-RU" sz="1300" dirty="0"/>
            <a:t> </a:t>
          </a:r>
          <a:r>
            <a:rPr lang="ru-RU" sz="1300" i="1" dirty="0"/>
            <a:t>(актуализированы </a:t>
          </a:r>
          <a:r>
            <a:rPr lang="ru-RU" sz="1300" i="1" u="sng" dirty="0"/>
            <a:t>Правила по охране труда при выполнении строительных работ</a:t>
          </a:r>
          <a:r>
            <a:rPr lang="ru-RU" sz="1300" i="1" dirty="0"/>
            <a:t>)</a:t>
          </a:r>
          <a:endParaRPr lang="ru-RU" sz="1300" dirty="0"/>
        </a:p>
      </dgm:t>
    </dgm:pt>
    <dgm:pt modelId="{124569FD-B5F0-4484-87D9-C4012436469C}" type="parTrans" cxnId="{8F421DCD-8311-4101-85D2-97CF0307FC0A}">
      <dgm:prSet/>
      <dgm:spPr/>
      <dgm:t>
        <a:bodyPr/>
        <a:lstStyle/>
        <a:p>
          <a:endParaRPr lang="ru-RU"/>
        </a:p>
      </dgm:t>
    </dgm:pt>
    <dgm:pt modelId="{1B5E3554-EA99-40AA-85AA-B84624FAB3A3}" type="sibTrans" cxnId="{8F421DCD-8311-4101-85D2-97CF0307FC0A}">
      <dgm:prSet/>
      <dgm:spPr/>
      <dgm:t>
        <a:bodyPr/>
        <a:lstStyle/>
        <a:p>
          <a:endParaRPr lang="ru-RU"/>
        </a:p>
      </dgm:t>
    </dgm:pt>
    <dgm:pt modelId="{940CF917-C439-4E0B-B35C-48E416C67FE1}" type="pres">
      <dgm:prSet presAssocID="{B15AE77E-A540-4150-8102-68745EF48B95}" presName="vert0" presStyleCnt="0">
        <dgm:presLayoutVars>
          <dgm:dir/>
          <dgm:animOne val="branch"/>
          <dgm:animLvl val="lvl"/>
        </dgm:presLayoutVars>
      </dgm:prSet>
      <dgm:spPr/>
    </dgm:pt>
    <dgm:pt modelId="{A032B1D9-4D9B-439A-921F-C58A47B7278E}" type="pres">
      <dgm:prSet presAssocID="{00DF0C41-2E27-473D-97F6-C2906EE46F3B}" presName="thickLine" presStyleLbl="alignNode1" presStyleIdx="0" presStyleCnt="1"/>
      <dgm:spPr/>
    </dgm:pt>
    <dgm:pt modelId="{1B2E531D-DF39-4F80-870A-A0F1CFE4EEE1}" type="pres">
      <dgm:prSet presAssocID="{00DF0C41-2E27-473D-97F6-C2906EE46F3B}" presName="horz1" presStyleCnt="0"/>
      <dgm:spPr/>
    </dgm:pt>
    <dgm:pt modelId="{01B1FA43-4047-47DD-81D4-D10F6CB7935B}" type="pres">
      <dgm:prSet presAssocID="{00DF0C41-2E27-473D-97F6-C2906EE46F3B}" presName="tx1" presStyleLbl="revTx" presStyleIdx="0" presStyleCnt="3"/>
      <dgm:spPr/>
    </dgm:pt>
    <dgm:pt modelId="{E16DBE14-D002-4F1B-A3B1-4FAD02769E07}" type="pres">
      <dgm:prSet presAssocID="{00DF0C41-2E27-473D-97F6-C2906EE46F3B}" presName="vert1" presStyleCnt="0"/>
      <dgm:spPr/>
    </dgm:pt>
    <dgm:pt modelId="{8BFB0621-B869-4563-8184-BF3AFAFB318F}" type="pres">
      <dgm:prSet presAssocID="{037E04A6-1C20-487C-895D-1D2296F03982}" presName="vertSpace2a" presStyleCnt="0"/>
      <dgm:spPr/>
    </dgm:pt>
    <dgm:pt modelId="{E99B9EFC-6DFC-4924-98CF-E40B75028339}" type="pres">
      <dgm:prSet presAssocID="{037E04A6-1C20-487C-895D-1D2296F03982}" presName="horz2" presStyleCnt="0"/>
      <dgm:spPr/>
    </dgm:pt>
    <dgm:pt modelId="{61D8C07F-8E8C-4FED-A798-D030058A2981}" type="pres">
      <dgm:prSet presAssocID="{037E04A6-1C20-487C-895D-1D2296F03982}" presName="horzSpace2" presStyleCnt="0"/>
      <dgm:spPr/>
    </dgm:pt>
    <dgm:pt modelId="{08FC77DD-D80F-4916-8A42-41600F971F55}" type="pres">
      <dgm:prSet presAssocID="{037E04A6-1C20-487C-895D-1D2296F03982}" presName="tx2" presStyleLbl="revTx" presStyleIdx="1" presStyleCnt="3"/>
      <dgm:spPr/>
    </dgm:pt>
    <dgm:pt modelId="{1B92E59D-4770-4895-AC17-BAA0C2AD4DF6}" type="pres">
      <dgm:prSet presAssocID="{037E04A6-1C20-487C-895D-1D2296F03982}" presName="vert2" presStyleCnt="0"/>
      <dgm:spPr/>
    </dgm:pt>
    <dgm:pt modelId="{2E1E27D4-18A5-4200-833E-2768B7A04AD5}" type="pres">
      <dgm:prSet presAssocID="{037E04A6-1C20-487C-895D-1D2296F03982}" presName="thinLine2b" presStyleLbl="callout" presStyleIdx="0" presStyleCnt="2"/>
      <dgm:spPr/>
    </dgm:pt>
    <dgm:pt modelId="{AA2EF2C7-1296-44A7-AD5B-C953124F4735}" type="pres">
      <dgm:prSet presAssocID="{037E04A6-1C20-487C-895D-1D2296F03982}" presName="vertSpace2b" presStyleCnt="0"/>
      <dgm:spPr/>
    </dgm:pt>
    <dgm:pt modelId="{960604DA-2FCF-4223-9544-BEE9B5D49DBF}" type="pres">
      <dgm:prSet presAssocID="{8F81FCD3-F2A7-4EC2-AB3E-9964B3BB3233}" presName="horz2" presStyleCnt="0"/>
      <dgm:spPr/>
    </dgm:pt>
    <dgm:pt modelId="{1FB1D1D2-28A0-4025-8391-B725F98225F5}" type="pres">
      <dgm:prSet presAssocID="{8F81FCD3-F2A7-4EC2-AB3E-9964B3BB3233}" presName="horzSpace2" presStyleCnt="0"/>
      <dgm:spPr/>
    </dgm:pt>
    <dgm:pt modelId="{A6682748-C9DE-4714-9A17-DFB58AADE8A0}" type="pres">
      <dgm:prSet presAssocID="{8F81FCD3-F2A7-4EC2-AB3E-9964B3BB3233}" presName="tx2" presStyleLbl="revTx" presStyleIdx="2" presStyleCnt="3" custScaleX="101252" custScaleY="106771"/>
      <dgm:spPr/>
    </dgm:pt>
    <dgm:pt modelId="{3B4C5A59-4DF4-417D-9C98-840ACDBB484C}" type="pres">
      <dgm:prSet presAssocID="{8F81FCD3-F2A7-4EC2-AB3E-9964B3BB3233}" presName="vert2" presStyleCnt="0"/>
      <dgm:spPr/>
    </dgm:pt>
    <dgm:pt modelId="{ADB61A07-B3F2-49B0-87B3-A70CCDBEC00E}" type="pres">
      <dgm:prSet presAssocID="{8F81FCD3-F2A7-4EC2-AB3E-9964B3BB3233}" presName="thinLine2b" presStyleLbl="callout" presStyleIdx="1" presStyleCnt="2"/>
      <dgm:spPr/>
    </dgm:pt>
    <dgm:pt modelId="{F85BEBBC-B018-4EB7-B1E3-08736AD2606C}" type="pres">
      <dgm:prSet presAssocID="{8F81FCD3-F2A7-4EC2-AB3E-9964B3BB3233}" presName="vertSpace2b" presStyleCnt="0"/>
      <dgm:spPr/>
    </dgm:pt>
  </dgm:ptLst>
  <dgm:cxnLst>
    <dgm:cxn modelId="{5F7C970A-6DF4-4E58-AB75-6286E80D2364}" type="presOf" srcId="{00DF0C41-2E27-473D-97F6-C2906EE46F3B}" destId="{01B1FA43-4047-47DD-81D4-D10F6CB7935B}" srcOrd="0" destOrd="0" presId="urn:microsoft.com/office/officeart/2008/layout/LinedList"/>
    <dgm:cxn modelId="{407AE240-46FB-4B92-8E36-8CFAC38520BF}" srcId="{B15AE77E-A540-4150-8102-68745EF48B95}" destId="{00DF0C41-2E27-473D-97F6-C2906EE46F3B}" srcOrd="0" destOrd="0" parTransId="{6EB044ED-98E9-41EB-B872-57494603D5E4}" sibTransId="{356B0008-1FC5-45A0-8EBF-74ABA767D773}"/>
    <dgm:cxn modelId="{E382DF4F-4141-47F4-91C4-D424C73F866E}" type="presOf" srcId="{B15AE77E-A540-4150-8102-68745EF48B95}" destId="{940CF917-C439-4E0B-B35C-48E416C67FE1}" srcOrd="0" destOrd="0" presId="urn:microsoft.com/office/officeart/2008/layout/LinedList"/>
    <dgm:cxn modelId="{8DCE9258-BEF3-458F-A8A1-EB4DAE773963}" type="presOf" srcId="{8F81FCD3-F2A7-4EC2-AB3E-9964B3BB3233}" destId="{A6682748-C9DE-4714-9A17-DFB58AADE8A0}" srcOrd="0" destOrd="0" presId="urn:microsoft.com/office/officeart/2008/layout/LinedList"/>
    <dgm:cxn modelId="{E300EDAD-1712-4337-98B2-CCB55521DC13}" type="presOf" srcId="{037E04A6-1C20-487C-895D-1D2296F03982}" destId="{08FC77DD-D80F-4916-8A42-41600F971F55}" srcOrd="0" destOrd="0" presId="urn:microsoft.com/office/officeart/2008/layout/LinedList"/>
    <dgm:cxn modelId="{664CA8BC-EAD1-4589-A1E3-F6D532352F8F}" srcId="{00DF0C41-2E27-473D-97F6-C2906EE46F3B}" destId="{037E04A6-1C20-487C-895D-1D2296F03982}" srcOrd="0" destOrd="0" parTransId="{062880A2-39C0-406F-A8C1-CC7C886BC582}" sibTransId="{7B6F3392-A9A4-464C-80D5-8FA0CF24B347}"/>
    <dgm:cxn modelId="{8F421DCD-8311-4101-85D2-97CF0307FC0A}" srcId="{00DF0C41-2E27-473D-97F6-C2906EE46F3B}" destId="{8F81FCD3-F2A7-4EC2-AB3E-9964B3BB3233}" srcOrd="1" destOrd="0" parTransId="{124569FD-B5F0-4484-87D9-C4012436469C}" sibTransId="{1B5E3554-EA99-40AA-85AA-B84624FAB3A3}"/>
    <dgm:cxn modelId="{4605FA76-68F3-4CD8-A913-7F67429CF4E6}" type="presParOf" srcId="{940CF917-C439-4E0B-B35C-48E416C67FE1}" destId="{A032B1D9-4D9B-439A-921F-C58A47B7278E}" srcOrd="0" destOrd="0" presId="urn:microsoft.com/office/officeart/2008/layout/LinedList"/>
    <dgm:cxn modelId="{1D89BBA2-723C-45AF-9090-0E9597C9561C}" type="presParOf" srcId="{940CF917-C439-4E0B-B35C-48E416C67FE1}" destId="{1B2E531D-DF39-4F80-870A-A0F1CFE4EEE1}" srcOrd="1" destOrd="0" presId="urn:microsoft.com/office/officeart/2008/layout/LinedList"/>
    <dgm:cxn modelId="{D6EBB0D4-7E52-422A-A0F8-A70D0E726BDB}" type="presParOf" srcId="{1B2E531D-DF39-4F80-870A-A0F1CFE4EEE1}" destId="{01B1FA43-4047-47DD-81D4-D10F6CB7935B}" srcOrd="0" destOrd="0" presId="urn:microsoft.com/office/officeart/2008/layout/LinedList"/>
    <dgm:cxn modelId="{C73E5217-16A1-4A47-90F1-9BD65A9DE2D0}" type="presParOf" srcId="{1B2E531D-DF39-4F80-870A-A0F1CFE4EEE1}" destId="{E16DBE14-D002-4F1B-A3B1-4FAD02769E07}" srcOrd="1" destOrd="0" presId="urn:microsoft.com/office/officeart/2008/layout/LinedList"/>
    <dgm:cxn modelId="{DF867926-A63A-4C7F-B9BE-EF261857979A}" type="presParOf" srcId="{E16DBE14-D002-4F1B-A3B1-4FAD02769E07}" destId="{8BFB0621-B869-4563-8184-BF3AFAFB318F}" srcOrd="0" destOrd="0" presId="urn:microsoft.com/office/officeart/2008/layout/LinedList"/>
    <dgm:cxn modelId="{E2F2EF2D-05D4-4EB1-A4E7-CFF82165A5FA}" type="presParOf" srcId="{E16DBE14-D002-4F1B-A3B1-4FAD02769E07}" destId="{E99B9EFC-6DFC-4924-98CF-E40B75028339}" srcOrd="1" destOrd="0" presId="urn:microsoft.com/office/officeart/2008/layout/LinedList"/>
    <dgm:cxn modelId="{EB0520ED-A876-4FB9-9358-EC7007BCDF7A}" type="presParOf" srcId="{E99B9EFC-6DFC-4924-98CF-E40B75028339}" destId="{61D8C07F-8E8C-4FED-A798-D030058A2981}" srcOrd="0" destOrd="0" presId="urn:microsoft.com/office/officeart/2008/layout/LinedList"/>
    <dgm:cxn modelId="{B59887AF-6CD0-4FD4-B5F0-C06D8B4FD651}" type="presParOf" srcId="{E99B9EFC-6DFC-4924-98CF-E40B75028339}" destId="{08FC77DD-D80F-4916-8A42-41600F971F55}" srcOrd="1" destOrd="0" presId="urn:microsoft.com/office/officeart/2008/layout/LinedList"/>
    <dgm:cxn modelId="{36EF4F75-AE4D-4F64-8EAC-A3A7B9C9AB04}" type="presParOf" srcId="{E99B9EFC-6DFC-4924-98CF-E40B75028339}" destId="{1B92E59D-4770-4895-AC17-BAA0C2AD4DF6}" srcOrd="2" destOrd="0" presId="urn:microsoft.com/office/officeart/2008/layout/LinedList"/>
    <dgm:cxn modelId="{057A2670-B814-448C-AD0B-275EB36AD507}" type="presParOf" srcId="{E16DBE14-D002-4F1B-A3B1-4FAD02769E07}" destId="{2E1E27D4-18A5-4200-833E-2768B7A04AD5}" srcOrd="2" destOrd="0" presId="urn:microsoft.com/office/officeart/2008/layout/LinedList"/>
    <dgm:cxn modelId="{9CD07B38-46B4-4FE8-94A7-9F7ED5A6FDEF}" type="presParOf" srcId="{E16DBE14-D002-4F1B-A3B1-4FAD02769E07}" destId="{AA2EF2C7-1296-44A7-AD5B-C953124F4735}" srcOrd="3" destOrd="0" presId="urn:microsoft.com/office/officeart/2008/layout/LinedList"/>
    <dgm:cxn modelId="{B2638E06-9120-4F41-9DF7-E62D22777C55}" type="presParOf" srcId="{E16DBE14-D002-4F1B-A3B1-4FAD02769E07}" destId="{960604DA-2FCF-4223-9544-BEE9B5D49DBF}" srcOrd="4" destOrd="0" presId="urn:microsoft.com/office/officeart/2008/layout/LinedList"/>
    <dgm:cxn modelId="{25DD9A95-3C08-44A9-B4CE-4E814649ABD6}" type="presParOf" srcId="{960604DA-2FCF-4223-9544-BEE9B5D49DBF}" destId="{1FB1D1D2-28A0-4025-8391-B725F98225F5}" srcOrd="0" destOrd="0" presId="urn:microsoft.com/office/officeart/2008/layout/LinedList"/>
    <dgm:cxn modelId="{09A0D7DF-11E6-4DF6-A3E2-76277E96A2F2}" type="presParOf" srcId="{960604DA-2FCF-4223-9544-BEE9B5D49DBF}" destId="{A6682748-C9DE-4714-9A17-DFB58AADE8A0}" srcOrd="1" destOrd="0" presId="urn:microsoft.com/office/officeart/2008/layout/LinedList"/>
    <dgm:cxn modelId="{61FB966A-74D5-41B7-B3EA-2EE94F27246E}" type="presParOf" srcId="{960604DA-2FCF-4223-9544-BEE9B5D49DBF}" destId="{3B4C5A59-4DF4-417D-9C98-840ACDBB484C}" srcOrd="2" destOrd="0" presId="urn:microsoft.com/office/officeart/2008/layout/LinedList"/>
    <dgm:cxn modelId="{45BA2731-B890-449D-98B9-455475E479DD}" type="presParOf" srcId="{E16DBE14-D002-4F1B-A3B1-4FAD02769E07}" destId="{ADB61A07-B3F2-49B0-87B3-A70CCDBEC00E}" srcOrd="5" destOrd="0" presId="urn:microsoft.com/office/officeart/2008/layout/LinedList"/>
    <dgm:cxn modelId="{2B1105AA-B44B-4531-852E-0CD6ECA92D50}" type="presParOf" srcId="{E16DBE14-D002-4F1B-A3B1-4FAD02769E07}" destId="{F85BEBBC-B018-4EB7-B1E3-08736AD2606C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CE8AC15-153E-45CE-938E-EB934F1274AE}" type="doc">
      <dgm:prSet loTypeId="urn:microsoft.com/office/officeart/2008/layout/HorizontalMultiLevelHierarchy" loCatId="hierarchy" qsTypeId="urn:microsoft.com/office/officeart/2005/8/quickstyle/simple4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952D8782-219A-4DE6-A218-F488313762F7}">
      <dgm:prSet phldrT="[Текст]" custT="1"/>
      <dgm:spPr/>
      <dgm:t>
        <a:bodyPr/>
        <a:lstStyle/>
        <a:p>
          <a:r>
            <a:rPr lang="ru-RU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Варианты обучения по вопросам охраны труда </a:t>
          </a:r>
          <a:br>
            <a:rPr lang="ru-RU" sz="2400" b="1" dirty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 при выполнении работ на высоте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A7C8FEB-4F91-40B3-9A80-7790BC96E54B}" type="parTrans" cxnId="{824D3633-2F23-45F0-AC82-5F7A2A01AA15}">
      <dgm:prSet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BB4A40-56FA-4ACE-B2D7-4EAAEF345C18}" type="sibTrans" cxnId="{824D3633-2F23-45F0-AC82-5F7A2A01AA15}">
      <dgm:prSet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A9F66D4-F81B-4C90-BF0E-34C30D6E79DB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Учреждения образования</a:t>
          </a:r>
        </a:p>
      </dgm:t>
    </dgm:pt>
    <dgm:pt modelId="{FFBD0774-7AEE-4A5C-B048-92768D62D1CE}" type="parTrans" cxnId="{D795C047-FD0D-4639-971B-2E6EE1322831}">
      <dgm:prSet custT="1"/>
      <dgm:spPr/>
      <dgm:t>
        <a:bodyPr/>
        <a:lstStyle/>
        <a:p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7AB87D6-D660-4223-A973-0F9A75A8C135}" type="sibTrans" cxnId="{D795C047-FD0D-4639-971B-2E6EE1322831}">
      <dgm:prSet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1AE2E40-D529-4F02-BF63-918C476156C0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Организация, в которой работают работающие, выполняющие работы на высоте </a:t>
          </a:r>
        </a:p>
      </dgm:t>
    </dgm:pt>
    <dgm:pt modelId="{857774AF-3431-443A-AAB5-78C3D64BBBEE}" type="parTrans" cxnId="{516A5A37-ED7A-4F1B-8BBC-50279490E6C0}">
      <dgm:prSet custT="1"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1B9D6F-0770-4B25-9F4B-6ACA6782CCDB}" type="sibTrans" cxnId="{516A5A37-ED7A-4F1B-8BBC-50279490E6C0}">
      <dgm:prSet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98787B6-6AB1-4C29-80EF-34EEBF3BAF55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Учебные центры Российской Федерации</a:t>
          </a:r>
        </a:p>
      </dgm:t>
    </dgm:pt>
    <dgm:pt modelId="{4C96293B-18D3-477F-9A67-C4B209DB5E40}" type="parTrans" cxnId="{073E745F-986E-4A83-80D8-59A11319C3E8}">
      <dgm:prSet custT="1"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449AD61-A49A-4FBF-BA40-14D2C6F7CAED}" type="sibTrans" cxnId="{073E745F-986E-4A83-80D8-59A11319C3E8}">
      <dgm:prSet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1C77A85-8A07-47A8-AF19-968C2406826C}">
      <dgm:prSet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Учебные центры, не являющиеся учреждениями образования</a:t>
          </a:r>
        </a:p>
      </dgm:t>
    </dgm:pt>
    <dgm:pt modelId="{BC6EEC5B-BA89-4209-8A12-F29A6AF67BAF}" type="parTrans" cxnId="{9525A756-E08A-47D8-BFFC-D4A222DFA386}">
      <dgm:prSet/>
      <dgm:spPr/>
      <dgm:t>
        <a:bodyPr/>
        <a:lstStyle/>
        <a:p>
          <a:endParaRPr lang="ru-RU"/>
        </a:p>
      </dgm:t>
    </dgm:pt>
    <dgm:pt modelId="{D37651C6-2DD9-4DF8-95DC-945BB1782408}" type="sibTrans" cxnId="{9525A756-E08A-47D8-BFFC-D4A222DFA386}">
      <dgm:prSet/>
      <dgm:spPr/>
      <dgm:t>
        <a:bodyPr/>
        <a:lstStyle/>
        <a:p>
          <a:endParaRPr lang="ru-RU"/>
        </a:p>
      </dgm:t>
    </dgm:pt>
    <dgm:pt modelId="{4FE6F210-53A4-4CE7-A2B6-15C374CECDAA}" type="pres">
      <dgm:prSet presAssocID="{1CE8AC15-153E-45CE-938E-EB934F1274AE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BDE1580A-27D2-419A-8AFF-955D646F2A63}" type="pres">
      <dgm:prSet presAssocID="{952D8782-219A-4DE6-A218-F488313762F7}" presName="root1" presStyleCnt="0"/>
      <dgm:spPr/>
    </dgm:pt>
    <dgm:pt modelId="{C81ACC8F-EF0F-4ABC-83A0-01E57B521FD7}" type="pres">
      <dgm:prSet presAssocID="{952D8782-219A-4DE6-A218-F488313762F7}" presName="LevelOneTextNode" presStyleLbl="node0" presStyleIdx="0" presStyleCnt="1" custAng="5400000" custScaleX="339668" custScaleY="64680" custLinFactX="-21220" custLinFactNeighborX="-100000" custLinFactNeighborY="-4700">
        <dgm:presLayoutVars>
          <dgm:chPref val="3"/>
        </dgm:presLayoutVars>
      </dgm:prSet>
      <dgm:spPr/>
    </dgm:pt>
    <dgm:pt modelId="{9348BF27-1727-4D01-A7DE-25204D4B5D5C}" type="pres">
      <dgm:prSet presAssocID="{952D8782-219A-4DE6-A218-F488313762F7}" presName="level2hierChild" presStyleCnt="0"/>
      <dgm:spPr/>
    </dgm:pt>
    <dgm:pt modelId="{98BEBDDB-6FFE-4880-9F64-67E88CB35FFC}" type="pres">
      <dgm:prSet presAssocID="{FFBD0774-7AEE-4A5C-B048-92768D62D1CE}" presName="conn2-1" presStyleLbl="parChTrans1D2" presStyleIdx="0" presStyleCnt="4"/>
      <dgm:spPr/>
    </dgm:pt>
    <dgm:pt modelId="{97F4B9E1-EFBA-4B70-B407-C820C7483D35}" type="pres">
      <dgm:prSet presAssocID="{FFBD0774-7AEE-4A5C-B048-92768D62D1CE}" presName="connTx" presStyleLbl="parChTrans1D2" presStyleIdx="0" presStyleCnt="4"/>
      <dgm:spPr/>
    </dgm:pt>
    <dgm:pt modelId="{9E67D580-0577-40B6-94D7-DF2452A47FE1}" type="pres">
      <dgm:prSet presAssocID="{2A9F66D4-F81B-4C90-BF0E-34C30D6E79DB}" presName="root2" presStyleCnt="0"/>
      <dgm:spPr/>
    </dgm:pt>
    <dgm:pt modelId="{813A5295-036F-4DB1-B4E3-BF99BD16A097}" type="pres">
      <dgm:prSet presAssocID="{2A9F66D4-F81B-4C90-BF0E-34C30D6E79DB}" presName="LevelTwoTextNode" presStyleLbl="node2" presStyleIdx="0" presStyleCnt="4" custScaleX="118758" custLinFactNeighborX="397" custLinFactNeighborY="-13513">
        <dgm:presLayoutVars>
          <dgm:chPref val="3"/>
        </dgm:presLayoutVars>
      </dgm:prSet>
      <dgm:spPr/>
    </dgm:pt>
    <dgm:pt modelId="{8E6AA21D-AF80-44B5-AA5E-655A5AD3CB51}" type="pres">
      <dgm:prSet presAssocID="{2A9F66D4-F81B-4C90-BF0E-34C30D6E79DB}" presName="level3hierChild" presStyleCnt="0"/>
      <dgm:spPr/>
    </dgm:pt>
    <dgm:pt modelId="{59E6EDAC-CFF6-4B76-9F91-90B300620E39}" type="pres">
      <dgm:prSet presAssocID="{BC6EEC5B-BA89-4209-8A12-F29A6AF67BAF}" presName="conn2-1" presStyleLbl="parChTrans1D2" presStyleIdx="1" presStyleCnt="4"/>
      <dgm:spPr/>
    </dgm:pt>
    <dgm:pt modelId="{47F54305-E524-4E45-A017-0EAA47FA3B55}" type="pres">
      <dgm:prSet presAssocID="{BC6EEC5B-BA89-4209-8A12-F29A6AF67BAF}" presName="connTx" presStyleLbl="parChTrans1D2" presStyleIdx="1" presStyleCnt="4"/>
      <dgm:spPr/>
    </dgm:pt>
    <dgm:pt modelId="{4501AD33-FF5F-4C0B-9E0D-2863E568E6C8}" type="pres">
      <dgm:prSet presAssocID="{01C77A85-8A07-47A8-AF19-968C2406826C}" presName="root2" presStyleCnt="0"/>
      <dgm:spPr/>
    </dgm:pt>
    <dgm:pt modelId="{9D5C70EE-A82E-49C7-B479-7B23DD539B2E}" type="pres">
      <dgm:prSet presAssocID="{01C77A85-8A07-47A8-AF19-968C2406826C}" presName="LevelTwoTextNode" presStyleLbl="node2" presStyleIdx="1" presStyleCnt="4" custScaleX="126608" custScaleY="106258">
        <dgm:presLayoutVars>
          <dgm:chPref val="3"/>
        </dgm:presLayoutVars>
      </dgm:prSet>
      <dgm:spPr/>
    </dgm:pt>
    <dgm:pt modelId="{1704EB3A-974F-4DE6-AF43-22BA2480C188}" type="pres">
      <dgm:prSet presAssocID="{01C77A85-8A07-47A8-AF19-968C2406826C}" presName="level3hierChild" presStyleCnt="0"/>
      <dgm:spPr/>
    </dgm:pt>
    <dgm:pt modelId="{969B2723-81BD-4BF3-A9A5-52FA424A5DA6}" type="pres">
      <dgm:prSet presAssocID="{857774AF-3431-443A-AAB5-78C3D64BBBEE}" presName="conn2-1" presStyleLbl="parChTrans1D2" presStyleIdx="2" presStyleCnt="4"/>
      <dgm:spPr/>
    </dgm:pt>
    <dgm:pt modelId="{769D17C4-16C1-4D1B-8EAE-45F8F9C27960}" type="pres">
      <dgm:prSet presAssocID="{857774AF-3431-443A-AAB5-78C3D64BBBEE}" presName="connTx" presStyleLbl="parChTrans1D2" presStyleIdx="2" presStyleCnt="4"/>
      <dgm:spPr/>
    </dgm:pt>
    <dgm:pt modelId="{9206B16D-FF6F-400E-A490-EC4D5A17B12F}" type="pres">
      <dgm:prSet presAssocID="{31AE2E40-D529-4F02-BF63-918C476156C0}" presName="root2" presStyleCnt="0"/>
      <dgm:spPr/>
    </dgm:pt>
    <dgm:pt modelId="{3EC7326B-526E-4A2F-BFDB-0EC399236554}" type="pres">
      <dgm:prSet presAssocID="{31AE2E40-D529-4F02-BF63-918C476156C0}" presName="LevelTwoTextNode" presStyleLbl="node2" presStyleIdx="2" presStyleCnt="4" custScaleX="132615" custScaleY="152291">
        <dgm:presLayoutVars>
          <dgm:chPref val="3"/>
        </dgm:presLayoutVars>
      </dgm:prSet>
      <dgm:spPr/>
    </dgm:pt>
    <dgm:pt modelId="{44D1E40F-7C93-4032-8D66-BAD5E2F36D15}" type="pres">
      <dgm:prSet presAssocID="{31AE2E40-D529-4F02-BF63-918C476156C0}" presName="level3hierChild" presStyleCnt="0"/>
      <dgm:spPr/>
    </dgm:pt>
    <dgm:pt modelId="{6FBED46A-CFD5-4AFB-B0BD-D30ADC837604}" type="pres">
      <dgm:prSet presAssocID="{4C96293B-18D3-477F-9A67-C4B209DB5E40}" presName="conn2-1" presStyleLbl="parChTrans1D2" presStyleIdx="3" presStyleCnt="4"/>
      <dgm:spPr/>
    </dgm:pt>
    <dgm:pt modelId="{F0CBF570-BE9E-4D2B-B8F4-A82C907B146E}" type="pres">
      <dgm:prSet presAssocID="{4C96293B-18D3-477F-9A67-C4B209DB5E40}" presName="connTx" presStyleLbl="parChTrans1D2" presStyleIdx="3" presStyleCnt="4"/>
      <dgm:spPr/>
    </dgm:pt>
    <dgm:pt modelId="{0EB3FDF9-E45B-4349-8147-85E6E5D7BB62}" type="pres">
      <dgm:prSet presAssocID="{998787B6-6AB1-4C29-80EF-34EEBF3BAF55}" presName="root2" presStyleCnt="0"/>
      <dgm:spPr/>
    </dgm:pt>
    <dgm:pt modelId="{642FFA28-E013-4749-8532-2F65A6DB3E37}" type="pres">
      <dgm:prSet presAssocID="{998787B6-6AB1-4C29-80EF-34EEBF3BAF55}" presName="LevelTwoTextNode" presStyleLbl="node2" presStyleIdx="3" presStyleCnt="4" custScaleX="136894" custScaleY="69817" custLinFactNeighborX="397" custLinFactNeighborY="10155">
        <dgm:presLayoutVars>
          <dgm:chPref val="3"/>
        </dgm:presLayoutVars>
      </dgm:prSet>
      <dgm:spPr/>
    </dgm:pt>
    <dgm:pt modelId="{7390D140-A421-40CC-8D6F-F6C64DF6811D}" type="pres">
      <dgm:prSet presAssocID="{998787B6-6AB1-4C29-80EF-34EEBF3BAF55}" presName="level3hierChild" presStyleCnt="0"/>
      <dgm:spPr/>
    </dgm:pt>
  </dgm:ptLst>
  <dgm:cxnLst>
    <dgm:cxn modelId="{0B910E0C-86E0-44B9-94C9-9BA76FCA9948}" type="presOf" srcId="{4C96293B-18D3-477F-9A67-C4B209DB5E40}" destId="{F0CBF570-BE9E-4D2B-B8F4-A82C907B146E}" srcOrd="1" destOrd="0" presId="urn:microsoft.com/office/officeart/2008/layout/HorizontalMultiLevelHierarchy"/>
    <dgm:cxn modelId="{7D8F8517-6A02-47EA-AB76-AAE721FDE1D0}" type="presOf" srcId="{FFBD0774-7AEE-4A5C-B048-92768D62D1CE}" destId="{97F4B9E1-EFBA-4B70-B407-C820C7483D35}" srcOrd="1" destOrd="0" presId="urn:microsoft.com/office/officeart/2008/layout/HorizontalMultiLevelHierarchy"/>
    <dgm:cxn modelId="{223ECE1B-C172-45BC-9313-CBD8F30B6CEF}" type="presOf" srcId="{4C96293B-18D3-477F-9A67-C4B209DB5E40}" destId="{6FBED46A-CFD5-4AFB-B0BD-D30ADC837604}" srcOrd="0" destOrd="0" presId="urn:microsoft.com/office/officeart/2008/layout/HorizontalMultiLevelHierarchy"/>
    <dgm:cxn modelId="{9C431C22-07BA-43B1-9020-CFBA82D9A17D}" type="presOf" srcId="{857774AF-3431-443A-AAB5-78C3D64BBBEE}" destId="{769D17C4-16C1-4D1B-8EAE-45F8F9C27960}" srcOrd="1" destOrd="0" presId="urn:microsoft.com/office/officeart/2008/layout/HorizontalMultiLevelHierarchy"/>
    <dgm:cxn modelId="{95F9A622-4811-434F-A8E4-403649F664C5}" type="presOf" srcId="{857774AF-3431-443A-AAB5-78C3D64BBBEE}" destId="{969B2723-81BD-4BF3-A9A5-52FA424A5DA6}" srcOrd="0" destOrd="0" presId="urn:microsoft.com/office/officeart/2008/layout/HorizontalMultiLevelHierarchy"/>
    <dgm:cxn modelId="{B0AC922B-FDAB-4DE1-9E8D-BDA9154A2314}" type="presOf" srcId="{998787B6-6AB1-4C29-80EF-34EEBF3BAF55}" destId="{642FFA28-E013-4749-8532-2F65A6DB3E37}" srcOrd="0" destOrd="0" presId="urn:microsoft.com/office/officeart/2008/layout/HorizontalMultiLevelHierarchy"/>
    <dgm:cxn modelId="{9059E231-47DC-4000-8AB5-EDBE1D2A070F}" type="presOf" srcId="{952D8782-219A-4DE6-A218-F488313762F7}" destId="{C81ACC8F-EF0F-4ABC-83A0-01E57B521FD7}" srcOrd="0" destOrd="0" presId="urn:microsoft.com/office/officeart/2008/layout/HorizontalMultiLevelHierarchy"/>
    <dgm:cxn modelId="{E9475B32-3A46-41BC-9043-51646E513926}" type="presOf" srcId="{BC6EEC5B-BA89-4209-8A12-F29A6AF67BAF}" destId="{47F54305-E524-4E45-A017-0EAA47FA3B55}" srcOrd="1" destOrd="0" presId="urn:microsoft.com/office/officeart/2008/layout/HorizontalMultiLevelHierarchy"/>
    <dgm:cxn modelId="{824D3633-2F23-45F0-AC82-5F7A2A01AA15}" srcId="{1CE8AC15-153E-45CE-938E-EB934F1274AE}" destId="{952D8782-219A-4DE6-A218-F488313762F7}" srcOrd="0" destOrd="0" parTransId="{7A7C8FEB-4F91-40B3-9A80-7790BC96E54B}" sibTransId="{DDBB4A40-56FA-4ACE-B2D7-4EAAEF345C18}"/>
    <dgm:cxn modelId="{516A5A37-ED7A-4F1B-8BBC-50279490E6C0}" srcId="{952D8782-219A-4DE6-A218-F488313762F7}" destId="{31AE2E40-D529-4F02-BF63-918C476156C0}" srcOrd="2" destOrd="0" parTransId="{857774AF-3431-443A-AAB5-78C3D64BBBEE}" sibTransId="{131B9D6F-0770-4B25-9F4B-6ACA6782CCDB}"/>
    <dgm:cxn modelId="{59012838-5F90-4C4B-B45D-4D880427A8B5}" type="presOf" srcId="{01C77A85-8A07-47A8-AF19-968C2406826C}" destId="{9D5C70EE-A82E-49C7-B479-7B23DD539B2E}" srcOrd="0" destOrd="0" presId="urn:microsoft.com/office/officeart/2008/layout/HorizontalMultiLevelHierarchy"/>
    <dgm:cxn modelId="{073E745F-986E-4A83-80D8-59A11319C3E8}" srcId="{952D8782-219A-4DE6-A218-F488313762F7}" destId="{998787B6-6AB1-4C29-80EF-34EEBF3BAF55}" srcOrd="3" destOrd="0" parTransId="{4C96293B-18D3-477F-9A67-C4B209DB5E40}" sibTransId="{A449AD61-A49A-4FBF-BA40-14D2C6F7CAED}"/>
    <dgm:cxn modelId="{5C750542-DE74-499C-9802-71AD91FB90B2}" type="presOf" srcId="{31AE2E40-D529-4F02-BF63-918C476156C0}" destId="{3EC7326B-526E-4A2F-BFDB-0EC399236554}" srcOrd="0" destOrd="0" presId="urn:microsoft.com/office/officeart/2008/layout/HorizontalMultiLevelHierarchy"/>
    <dgm:cxn modelId="{30227743-A356-4F49-8F02-6E0340ACB13C}" type="presOf" srcId="{FFBD0774-7AEE-4A5C-B048-92768D62D1CE}" destId="{98BEBDDB-6FFE-4880-9F64-67E88CB35FFC}" srcOrd="0" destOrd="0" presId="urn:microsoft.com/office/officeart/2008/layout/HorizontalMultiLevelHierarchy"/>
    <dgm:cxn modelId="{D795C047-FD0D-4639-971B-2E6EE1322831}" srcId="{952D8782-219A-4DE6-A218-F488313762F7}" destId="{2A9F66D4-F81B-4C90-BF0E-34C30D6E79DB}" srcOrd="0" destOrd="0" parTransId="{FFBD0774-7AEE-4A5C-B048-92768D62D1CE}" sibTransId="{27AB87D6-D660-4223-A973-0F9A75A8C135}"/>
    <dgm:cxn modelId="{EEED5248-CF77-4D36-B78D-4F33B2B999B1}" type="presOf" srcId="{2A9F66D4-F81B-4C90-BF0E-34C30D6E79DB}" destId="{813A5295-036F-4DB1-B4E3-BF99BD16A097}" srcOrd="0" destOrd="0" presId="urn:microsoft.com/office/officeart/2008/layout/HorizontalMultiLevelHierarchy"/>
    <dgm:cxn modelId="{9525A756-E08A-47D8-BFFC-D4A222DFA386}" srcId="{952D8782-219A-4DE6-A218-F488313762F7}" destId="{01C77A85-8A07-47A8-AF19-968C2406826C}" srcOrd="1" destOrd="0" parTransId="{BC6EEC5B-BA89-4209-8A12-F29A6AF67BAF}" sibTransId="{D37651C6-2DD9-4DF8-95DC-945BB1782408}"/>
    <dgm:cxn modelId="{277F9680-2A41-496F-BBAD-F01EE5E08983}" type="presOf" srcId="{1CE8AC15-153E-45CE-938E-EB934F1274AE}" destId="{4FE6F210-53A4-4CE7-A2B6-15C374CECDAA}" srcOrd="0" destOrd="0" presId="urn:microsoft.com/office/officeart/2008/layout/HorizontalMultiLevelHierarchy"/>
    <dgm:cxn modelId="{0FCFD7F1-50EB-415A-AB21-8E7BEF35630F}" type="presOf" srcId="{BC6EEC5B-BA89-4209-8A12-F29A6AF67BAF}" destId="{59E6EDAC-CFF6-4B76-9F91-90B300620E39}" srcOrd="0" destOrd="0" presId="urn:microsoft.com/office/officeart/2008/layout/HorizontalMultiLevelHierarchy"/>
    <dgm:cxn modelId="{56C6FFB3-26FB-4C5F-BA0F-2C67D70C2997}" type="presParOf" srcId="{4FE6F210-53A4-4CE7-A2B6-15C374CECDAA}" destId="{BDE1580A-27D2-419A-8AFF-955D646F2A63}" srcOrd="0" destOrd="0" presId="urn:microsoft.com/office/officeart/2008/layout/HorizontalMultiLevelHierarchy"/>
    <dgm:cxn modelId="{ED939260-A1C9-4E6B-A603-77F6EB4E84DD}" type="presParOf" srcId="{BDE1580A-27D2-419A-8AFF-955D646F2A63}" destId="{C81ACC8F-EF0F-4ABC-83A0-01E57B521FD7}" srcOrd="0" destOrd="0" presId="urn:microsoft.com/office/officeart/2008/layout/HorizontalMultiLevelHierarchy"/>
    <dgm:cxn modelId="{F5C7EF57-CA51-47BB-BF66-8EE1EAA4EFCD}" type="presParOf" srcId="{BDE1580A-27D2-419A-8AFF-955D646F2A63}" destId="{9348BF27-1727-4D01-A7DE-25204D4B5D5C}" srcOrd="1" destOrd="0" presId="urn:microsoft.com/office/officeart/2008/layout/HorizontalMultiLevelHierarchy"/>
    <dgm:cxn modelId="{7C56D035-6723-418C-82D8-A7B06437D0DC}" type="presParOf" srcId="{9348BF27-1727-4D01-A7DE-25204D4B5D5C}" destId="{98BEBDDB-6FFE-4880-9F64-67E88CB35FFC}" srcOrd="0" destOrd="0" presId="urn:microsoft.com/office/officeart/2008/layout/HorizontalMultiLevelHierarchy"/>
    <dgm:cxn modelId="{1D7C66E8-0E16-47C2-BFE9-BAC130CDAAD6}" type="presParOf" srcId="{98BEBDDB-6FFE-4880-9F64-67E88CB35FFC}" destId="{97F4B9E1-EFBA-4B70-B407-C820C7483D35}" srcOrd="0" destOrd="0" presId="urn:microsoft.com/office/officeart/2008/layout/HorizontalMultiLevelHierarchy"/>
    <dgm:cxn modelId="{B3F822A1-2B32-47C0-A2FB-524B97F8B42F}" type="presParOf" srcId="{9348BF27-1727-4D01-A7DE-25204D4B5D5C}" destId="{9E67D580-0577-40B6-94D7-DF2452A47FE1}" srcOrd="1" destOrd="0" presId="urn:microsoft.com/office/officeart/2008/layout/HorizontalMultiLevelHierarchy"/>
    <dgm:cxn modelId="{4D6A97B1-7696-45C7-B7B0-1CACDB8B0792}" type="presParOf" srcId="{9E67D580-0577-40B6-94D7-DF2452A47FE1}" destId="{813A5295-036F-4DB1-B4E3-BF99BD16A097}" srcOrd="0" destOrd="0" presId="urn:microsoft.com/office/officeart/2008/layout/HorizontalMultiLevelHierarchy"/>
    <dgm:cxn modelId="{39AB3503-0C58-44A8-ADA4-87CE80948AAD}" type="presParOf" srcId="{9E67D580-0577-40B6-94D7-DF2452A47FE1}" destId="{8E6AA21D-AF80-44B5-AA5E-655A5AD3CB51}" srcOrd="1" destOrd="0" presId="urn:microsoft.com/office/officeart/2008/layout/HorizontalMultiLevelHierarchy"/>
    <dgm:cxn modelId="{7F89A695-DB1D-4399-A36F-A77DAE57C018}" type="presParOf" srcId="{9348BF27-1727-4D01-A7DE-25204D4B5D5C}" destId="{59E6EDAC-CFF6-4B76-9F91-90B300620E39}" srcOrd="2" destOrd="0" presId="urn:microsoft.com/office/officeart/2008/layout/HorizontalMultiLevelHierarchy"/>
    <dgm:cxn modelId="{C1B7B04C-BF19-46D2-A15A-0722A53F6E63}" type="presParOf" srcId="{59E6EDAC-CFF6-4B76-9F91-90B300620E39}" destId="{47F54305-E524-4E45-A017-0EAA47FA3B55}" srcOrd="0" destOrd="0" presId="urn:microsoft.com/office/officeart/2008/layout/HorizontalMultiLevelHierarchy"/>
    <dgm:cxn modelId="{36E6BC4F-D23F-4B72-9BE3-4E737EAD2A73}" type="presParOf" srcId="{9348BF27-1727-4D01-A7DE-25204D4B5D5C}" destId="{4501AD33-FF5F-4C0B-9E0D-2863E568E6C8}" srcOrd="3" destOrd="0" presId="urn:microsoft.com/office/officeart/2008/layout/HorizontalMultiLevelHierarchy"/>
    <dgm:cxn modelId="{3C576504-CA3F-4E2F-95A0-84E67855558C}" type="presParOf" srcId="{4501AD33-FF5F-4C0B-9E0D-2863E568E6C8}" destId="{9D5C70EE-A82E-49C7-B479-7B23DD539B2E}" srcOrd="0" destOrd="0" presId="urn:microsoft.com/office/officeart/2008/layout/HorizontalMultiLevelHierarchy"/>
    <dgm:cxn modelId="{FAAEA780-341E-4475-A2CE-2C878FE10E44}" type="presParOf" srcId="{4501AD33-FF5F-4C0B-9E0D-2863E568E6C8}" destId="{1704EB3A-974F-4DE6-AF43-22BA2480C188}" srcOrd="1" destOrd="0" presId="urn:microsoft.com/office/officeart/2008/layout/HorizontalMultiLevelHierarchy"/>
    <dgm:cxn modelId="{A2DB6999-F1F8-4DC1-8406-21A2346CEC9C}" type="presParOf" srcId="{9348BF27-1727-4D01-A7DE-25204D4B5D5C}" destId="{969B2723-81BD-4BF3-A9A5-52FA424A5DA6}" srcOrd="4" destOrd="0" presId="urn:microsoft.com/office/officeart/2008/layout/HorizontalMultiLevelHierarchy"/>
    <dgm:cxn modelId="{09531AB9-874E-42E6-9824-75BC0C9E6843}" type="presParOf" srcId="{969B2723-81BD-4BF3-A9A5-52FA424A5DA6}" destId="{769D17C4-16C1-4D1B-8EAE-45F8F9C27960}" srcOrd="0" destOrd="0" presId="urn:microsoft.com/office/officeart/2008/layout/HorizontalMultiLevelHierarchy"/>
    <dgm:cxn modelId="{6C020947-CC34-4F5B-8212-CBB320CABC73}" type="presParOf" srcId="{9348BF27-1727-4D01-A7DE-25204D4B5D5C}" destId="{9206B16D-FF6F-400E-A490-EC4D5A17B12F}" srcOrd="5" destOrd="0" presId="urn:microsoft.com/office/officeart/2008/layout/HorizontalMultiLevelHierarchy"/>
    <dgm:cxn modelId="{231B4BCB-9B42-4DB5-8755-22B06C8491BA}" type="presParOf" srcId="{9206B16D-FF6F-400E-A490-EC4D5A17B12F}" destId="{3EC7326B-526E-4A2F-BFDB-0EC399236554}" srcOrd="0" destOrd="0" presId="urn:microsoft.com/office/officeart/2008/layout/HorizontalMultiLevelHierarchy"/>
    <dgm:cxn modelId="{E833DF1B-E308-4F64-9B07-680D7442DFE5}" type="presParOf" srcId="{9206B16D-FF6F-400E-A490-EC4D5A17B12F}" destId="{44D1E40F-7C93-4032-8D66-BAD5E2F36D15}" srcOrd="1" destOrd="0" presId="urn:microsoft.com/office/officeart/2008/layout/HorizontalMultiLevelHierarchy"/>
    <dgm:cxn modelId="{C6557705-FFCC-4A80-8A96-D98EA047BDB7}" type="presParOf" srcId="{9348BF27-1727-4D01-A7DE-25204D4B5D5C}" destId="{6FBED46A-CFD5-4AFB-B0BD-D30ADC837604}" srcOrd="6" destOrd="0" presId="urn:microsoft.com/office/officeart/2008/layout/HorizontalMultiLevelHierarchy"/>
    <dgm:cxn modelId="{0786A737-7678-4211-97E6-D54304FD93F1}" type="presParOf" srcId="{6FBED46A-CFD5-4AFB-B0BD-D30ADC837604}" destId="{F0CBF570-BE9E-4D2B-B8F4-A82C907B146E}" srcOrd="0" destOrd="0" presId="urn:microsoft.com/office/officeart/2008/layout/HorizontalMultiLevelHierarchy"/>
    <dgm:cxn modelId="{734FFC32-836F-491B-8245-ED76DB1C72B2}" type="presParOf" srcId="{9348BF27-1727-4D01-A7DE-25204D4B5D5C}" destId="{0EB3FDF9-E45B-4349-8147-85E6E5D7BB62}" srcOrd="7" destOrd="0" presId="urn:microsoft.com/office/officeart/2008/layout/HorizontalMultiLevelHierarchy"/>
    <dgm:cxn modelId="{89CEB8AF-785F-4650-9168-359A03F5537F}" type="presParOf" srcId="{0EB3FDF9-E45B-4349-8147-85E6E5D7BB62}" destId="{642FFA28-E013-4749-8532-2F65A6DB3E37}" srcOrd="0" destOrd="0" presId="urn:microsoft.com/office/officeart/2008/layout/HorizontalMultiLevelHierarchy"/>
    <dgm:cxn modelId="{7EAD8584-BF90-44B3-AA6D-6DA3B8F340BF}" type="presParOf" srcId="{0EB3FDF9-E45B-4349-8147-85E6E5D7BB62}" destId="{7390D140-A421-40CC-8D6F-F6C64DF6811D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15AE77E-A540-4150-8102-68745EF48B95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0DF0C41-2E27-473D-97F6-C2906EE46F3B}">
      <dgm:prSet phldrT="[Текст]"/>
      <dgm:spPr/>
      <dgm:t>
        <a:bodyPr/>
        <a:lstStyle/>
        <a:p>
          <a:pPr>
            <a:buNone/>
          </a:pPr>
          <a:r>
            <a:rPr lang="ru-RU" b="0" i="0" dirty="0"/>
            <a:t>постановления Министерства труда и социальной защиты Республики Беларусь </a:t>
          </a:r>
          <a:r>
            <a:rPr lang="ru-RU" b="0" i="0"/>
            <a:t>от:</a:t>
          </a:r>
          <a:endParaRPr lang="ru-RU" b="0" i="0" dirty="0"/>
        </a:p>
      </dgm:t>
    </dgm:pt>
    <dgm:pt modelId="{6EB044ED-98E9-41EB-B872-57494603D5E4}" type="parTrans" cxnId="{407AE240-46FB-4B92-8E36-8CFAC38520BF}">
      <dgm:prSet/>
      <dgm:spPr/>
      <dgm:t>
        <a:bodyPr/>
        <a:lstStyle/>
        <a:p>
          <a:endParaRPr lang="ru-RU"/>
        </a:p>
      </dgm:t>
    </dgm:pt>
    <dgm:pt modelId="{356B0008-1FC5-45A0-8EBF-74ABA767D773}" type="sibTrans" cxnId="{407AE240-46FB-4B92-8E36-8CFAC38520BF}">
      <dgm:prSet/>
      <dgm:spPr/>
      <dgm:t>
        <a:bodyPr/>
        <a:lstStyle/>
        <a:p>
          <a:endParaRPr lang="ru-RU"/>
        </a:p>
      </dgm:t>
    </dgm:pt>
    <dgm:pt modelId="{8F81FCD3-F2A7-4EC2-AB3E-9964B3BB3233}">
      <dgm:prSet phldrT="[Текст]" custT="1"/>
      <dgm:spPr/>
      <dgm:t>
        <a:bodyPr/>
        <a:lstStyle/>
        <a:p>
          <a:pPr algn="l">
            <a:buNone/>
          </a:pPr>
          <a:r>
            <a:rPr lang="ru-RU" sz="1300" b="1" dirty="0"/>
            <a:t>7 февраля 2025 г. № 12 </a:t>
          </a:r>
          <a:r>
            <a:rPr lang="ru-RU" sz="1300" dirty="0"/>
            <a:t>«О </a:t>
          </a:r>
          <a:r>
            <a:rPr lang="ru-RU" sz="1300" u="sng" dirty="0"/>
            <a:t>списке работ, на которых запрещается привлечение к труду лиц моложе восемнадцати лет</a:t>
          </a:r>
          <a:r>
            <a:rPr lang="ru-RU" sz="1300" dirty="0"/>
            <a:t>» </a:t>
          </a:r>
        </a:p>
        <a:p>
          <a:pPr algn="just">
            <a:buNone/>
          </a:pPr>
          <a:r>
            <a:rPr lang="ru-RU" sz="1300" i="1" dirty="0"/>
            <a:t>(расширены возможности трудоустройства лиц моложе восемнадцати лет, одновременно признается утратившим силу постановление Министерства труда и социальной защиты Республики Беларусь от 27 июня 2013 г. № 67 «Об установлении </a:t>
          </a:r>
          <a:r>
            <a:rPr lang="ru-RU" sz="1300" i="1" u="sng" dirty="0"/>
            <a:t>списка работ, на которых запрещается привлечение к труду лиц моложе восемнадцати лет</a:t>
          </a:r>
          <a:r>
            <a:rPr lang="ru-RU" sz="1300" i="1" dirty="0"/>
            <a:t>»);</a:t>
          </a:r>
        </a:p>
        <a:p>
          <a:pPr algn="just">
            <a:buNone/>
          </a:pPr>
          <a:endParaRPr lang="ru-RU" sz="300" b="1" dirty="0"/>
        </a:p>
        <a:p>
          <a:pPr algn="just">
            <a:buNone/>
          </a:pPr>
          <a:r>
            <a:rPr lang="ru-RU" sz="1300" b="1" dirty="0"/>
            <a:t>9 апреля 2026 г. № 19 </a:t>
          </a:r>
          <a:r>
            <a:rPr lang="ru-RU" sz="1300" dirty="0"/>
            <a:t>«Об изменении постановления Министерства труда и социальной защиты Республики Беларусь от 7 февраля 2025 г. № 12»</a:t>
          </a:r>
        </a:p>
        <a:p>
          <a:pPr algn="just">
            <a:buNone/>
          </a:pPr>
          <a:r>
            <a:rPr lang="ru-RU" sz="1300" i="1" dirty="0"/>
            <a:t>(актуализирован список работ, на которых запрещается привлечение к труду лиц моложе восемнадцати лет, в части </a:t>
          </a:r>
          <a:r>
            <a:rPr lang="ru-RU" sz="1300" i="1" u="sng" dirty="0"/>
            <a:t>отмены запрета </a:t>
          </a:r>
          <a:r>
            <a:rPr lang="ru-RU" sz="1300" i="1" dirty="0"/>
            <a:t>на прием по профессии рабочего «</a:t>
          </a:r>
          <a:r>
            <a:rPr lang="ru-RU" sz="1300" i="1" u="sng" dirty="0"/>
            <a:t>тракторист-машинист сельскохозяйственного производства</a:t>
          </a:r>
          <a:r>
            <a:rPr lang="ru-RU" sz="1300" i="1" dirty="0"/>
            <a:t>» и для трёх профессий повышен минимальный разряд выполнения работ (брошюровщик, переплетчик,</a:t>
          </a:r>
          <a:r>
            <a:rPr lang="ru-RU" sz="1300" b="1" i="1" dirty="0"/>
            <a:t> </a:t>
          </a:r>
          <a:r>
            <a:rPr lang="ru-RU" sz="1300" i="1" dirty="0"/>
            <a:t>по ремонту сельскохозяйственных машин и оборудования), где отсутствуют факторы повышенной опасности.</a:t>
          </a:r>
          <a:endParaRPr lang="ru-RU" sz="1300" dirty="0"/>
        </a:p>
        <a:p>
          <a:pPr algn="just">
            <a:buNone/>
          </a:pPr>
          <a:endParaRPr lang="ru-RU" sz="500" b="1" dirty="0"/>
        </a:p>
        <a:p>
          <a:pPr algn="just">
            <a:buNone/>
          </a:pPr>
          <a:r>
            <a:rPr lang="ru-RU" sz="1300" b="1" dirty="0"/>
            <a:t>21 марта 2025 г. № 18 </a:t>
          </a:r>
          <a:r>
            <a:rPr lang="ru-RU" sz="1300" dirty="0"/>
            <a:t>«Об изменении постановления Министерства труда и социальной защиты Республики Беларусь от 15 октября 2010 г. № 144» </a:t>
          </a:r>
        </a:p>
        <a:p>
          <a:pPr algn="just">
            <a:buNone/>
          </a:pPr>
          <a:r>
            <a:rPr lang="ru-RU" sz="1300" i="1" dirty="0"/>
            <a:t>(расширен </a:t>
          </a:r>
          <a:r>
            <a:rPr lang="ru-RU" sz="1300" i="1" u="sng" dirty="0"/>
            <a:t>перечень легких видов работ, которые могут выполнять лица в возрасте от четырнадцати до шестнадцати лет</a:t>
          </a:r>
          <a:r>
            <a:rPr lang="ru-RU" sz="1300" i="1" dirty="0"/>
            <a:t>);</a:t>
          </a:r>
        </a:p>
        <a:p>
          <a:pPr algn="l">
            <a:buNone/>
          </a:pPr>
          <a:endParaRPr lang="ru-RU" sz="1300" i="1" dirty="0"/>
        </a:p>
        <a:p>
          <a:pPr algn="just">
            <a:buNone/>
          </a:pPr>
          <a:endParaRPr lang="ru-RU" sz="1400" b="1" dirty="0"/>
        </a:p>
        <a:p>
          <a:pPr algn="just">
            <a:buNone/>
          </a:pPr>
          <a:endParaRPr lang="ru-RU" sz="1300" b="1" dirty="0"/>
        </a:p>
      </dgm:t>
    </dgm:pt>
    <dgm:pt modelId="{124569FD-B5F0-4484-87D9-C4012436469C}" type="parTrans" cxnId="{8F421DCD-8311-4101-85D2-97CF0307FC0A}">
      <dgm:prSet/>
      <dgm:spPr/>
      <dgm:t>
        <a:bodyPr/>
        <a:lstStyle/>
        <a:p>
          <a:endParaRPr lang="ru-RU"/>
        </a:p>
      </dgm:t>
    </dgm:pt>
    <dgm:pt modelId="{1B5E3554-EA99-40AA-85AA-B84624FAB3A3}" type="sibTrans" cxnId="{8F421DCD-8311-4101-85D2-97CF0307FC0A}">
      <dgm:prSet/>
      <dgm:spPr/>
      <dgm:t>
        <a:bodyPr/>
        <a:lstStyle/>
        <a:p>
          <a:endParaRPr lang="ru-RU"/>
        </a:p>
      </dgm:t>
    </dgm:pt>
    <dgm:pt modelId="{61054562-2888-449E-AF0B-A5BC88D39664}">
      <dgm:prSet phldrT="[Текст]" custT="1"/>
      <dgm:spPr/>
      <dgm:t>
        <a:bodyPr/>
        <a:lstStyle/>
        <a:p>
          <a:pPr>
            <a:buNone/>
          </a:pPr>
          <a:endParaRPr lang="ru-RU" sz="1300" dirty="0"/>
        </a:p>
        <a:p>
          <a:pPr>
            <a:buNone/>
          </a:pPr>
          <a:endParaRPr lang="ru-RU" sz="1300" dirty="0"/>
        </a:p>
      </dgm:t>
    </dgm:pt>
    <dgm:pt modelId="{D68E46DF-4CF6-4D31-B737-29937E5B1904}" type="parTrans" cxnId="{59D96769-49AF-4EA3-8FA6-FA5AE847403C}">
      <dgm:prSet/>
      <dgm:spPr/>
      <dgm:t>
        <a:bodyPr/>
        <a:lstStyle/>
        <a:p>
          <a:endParaRPr lang="ru-RU"/>
        </a:p>
      </dgm:t>
    </dgm:pt>
    <dgm:pt modelId="{F717C1B0-1BE7-4F54-AB2C-596CEAECF24F}" type="sibTrans" cxnId="{59D96769-49AF-4EA3-8FA6-FA5AE847403C}">
      <dgm:prSet/>
      <dgm:spPr/>
      <dgm:t>
        <a:bodyPr/>
        <a:lstStyle/>
        <a:p>
          <a:endParaRPr lang="ru-RU"/>
        </a:p>
      </dgm:t>
    </dgm:pt>
    <dgm:pt modelId="{6ED549EB-7661-4975-B776-5AA74CF1BA0B}">
      <dgm:prSet phldrT="[Текст]" custT="1"/>
      <dgm:spPr/>
      <dgm:t>
        <a:bodyPr/>
        <a:lstStyle/>
        <a:p>
          <a:pPr algn="l">
            <a:buNone/>
          </a:pPr>
          <a:endParaRPr lang="ru-RU" sz="1400" dirty="0"/>
        </a:p>
      </dgm:t>
    </dgm:pt>
    <dgm:pt modelId="{7D01FD2B-F172-461F-9486-2D3ABDF34E6A}" type="parTrans" cxnId="{C689B5E2-CCCD-42AB-AA57-956867BDDBB4}">
      <dgm:prSet/>
      <dgm:spPr/>
      <dgm:t>
        <a:bodyPr/>
        <a:lstStyle/>
        <a:p>
          <a:endParaRPr lang="ru-RU"/>
        </a:p>
      </dgm:t>
    </dgm:pt>
    <dgm:pt modelId="{86C398E3-54E1-488C-A472-B0CCC221F187}" type="sibTrans" cxnId="{C689B5E2-CCCD-42AB-AA57-956867BDDBB4}">
      <dgm:prSet/>
      <dgm:spPr/>
      <dgm:t>
        <a:bodyPr/>
        <a:lstStyle/>
        <a:p>
          <a:endParaRPr lang="ru-RU"/>
        </a:p>
      </dgm:t>
    </dgm:pt>
    <dgm:pt modelId="{940CF917-C439-4E0B-B35C-48E416C67FE1}" type="pres">
      <dgm:prSet presAssocID="{B15AE77E-A540-4150-8102-68745EF48B95}" presName="vert0" presStyleCnt="0">
        <dgm:presLayoutVars>
          <dgm:dir/>
          <dgm:animOne val="branch"/>
          <dgm:animLvl val="lvl"/>
        </dgm:presLayoutVars>
      </dgm:prSet>
      <dgm:spPr/>
    </dgm:pt>
    <dgm:pt modelId="{A032B1D9-4D9B-439A-921F-C58A47B7278E}" type="pres">
      <dgm:prSet presAssocID="{00DF0C41-2E27-473D-97F6-C2906EE46F3B}" presName="thickLine" presStyleLbl="alignNode1" presStyleIdx="0" presStyleCnt="1"/>
      <dgm:spPr/>
    </dgm:pt>
    <dgm:pt modelId="{1B2E531D-DF39-4F80-870A-A0F1CFE4EEE1}" type="pres">
      <dgm:prSet presAssocID="{00DF0C41-2E27-473D-97F6-C2906EE46F3B}" presName="horz1" presStyleCnt="0"/>
      <dgm:spPr/>
    </dgm:pt>
    <dgm:pt modelId="{01B1FA43-4047-47DD-81D4-D10F6CB7935B}" type="pres">
      <dgm:prSet presAssocID="{00DF0C41-2E27-473D-97F6-C2906EE46F3B}" presName="tx1" presStyleLbl="revTx" presStyleIdx="0" presStyleCnt="4"/>
      <dgm:spPr/>
    </dgm:pt>
    <dgm:pt modelId="{E16DBE14-D002-4F1B-A3B1-4FAD02769E07}" type="pres">
      <dgm:prSet presAssocID="{00DF0C41-2E27-473D-97F6-C2906EE46F3B}" presName="vert1" presStyleCnt="0"/>
      <dgm:spPr/>
    </dgm:pt>
    <dgm:pt modelId="{041068B8-96A7-44FC-BEDE-2C9600281CB1}" type="pres">
      <dgm:prSet presAssocID="{8F81FCD3-F2A7-4EC2-AB3E-9964B3BB3233}" presName="vertSpace2a" presStyleCnt="0"/>
      <dgm:spPr/>
    </dgm:pt>
    <dgm:pt modelId="{960604DA-2FCF-4223-9544-BEE9B5D49DBF}" type="pres">
      <dgm:prSet presAssocID="{8F81FCD3-F2A7-4EC2-AB3E-9964B3BB3233}" presName="horz2" presStyleCnt="0"/>
      <dgm:spPr/>
    </dgm:pt>
    <dgm:pt modelId="{1FB1D1D2-28A0-4025-8391-B725F98225F5}" type="pres">
      <dgm:prSet presAssocID="{8F81FCD3-F2A7-4EC2-AB3E-9964B3BB3233}" presName="horzSpace2" presStyleCnt="0"/>
      <dgm:spPr/>
    </dgm:pt>
    <dgm:pt modelId="{A6682748-C9DE-4714-9A17-DFB58AADE8A0}" type="pres">
      <dgm:prSet presAssocID="{8F81FCD3-F2A7-4EC2-AB3E-9964B3BB3233}" presName="tx2" presStyleLbl="revTx" presStyleIdx="1" presStyleCnt="4" custScaleX="99815" custScaleY="77839"/>
      <dgm:spPr/>
    </dgm:pt>
    <dgm:pt modelId="{3B4C5A59-4DF4-417D-9C98-840ACDBB484C}" type="pres">
      <dgm:prSet presAssocID="{8F81FCD3-F2A7-4EC2-AB3E-9964B3BB3233}" presName="vert2" presStyleCnt="0"/>
      <dgm:spPr/>
    </dgm:pt>
    <dgm:pt modelId="{ADB61A07-B3F2-49B0-87B3-A70CCDBEC00E}" type="pres">
      <dgm:prSet presAssocID="{8F81FCD3-F2A7-4EC2-AB3E-9964B3BB3233}" presName="thinLine2b" presStyleLbl="callout" presStyleIdx="0" presStyleCnt="3"/>
      <dgm:spPr/>
    </dgm:pt>
    <dgm:pt modelId="{F85BEBBC-B018-4EB7-B1E3-08736AD2606C}" type="pres">
      <dgm:prSet presAssocID="{8F81FCD3-F2A7-4EC2-AB3E-9964B3BB3233}" presName="vertSpace2b" presStyleCnt="0"/>
      <dgm:spPr/>
    </dgm:pt>
    <dgm:pt modelId="{592F3B7A-3319-4095-B956-CDE5098F9C67}" type="pres">
      <dgm:prSet presAssocID="{6ED549EB-7661-4975-B776-5AA74CF1BA0B}" presName="horz2" presStyleCnt="0"/>
      <dgm:spPr/>
    </dgm:pt>
    <dgm:pt modelId="{26FA863E-7B0B-43FE-8DC9-F625C617BFA9}" type="pres">
      <dgm:prSet presAssocID="{6ED549EB-7661-4975-B776-5AA74CF1BA0B}" presName="horzSpace2" presStyleCnt="0"/>
      <dgm:spPr/>
    </dgm:pt>
    <dgm:pt modelId="{F09919E8-3CDE-489B-A13D-DB60BB784F1E}" type="pres">
      <dgm:prSet presAssocID="{6ED549EB-7661-4975-B776-5AA74CF1BA0B}" presName="tx2" presStyleLbl="revTx" presStyleIdx="2" presStyleCnt="4" custScaleX="101252" custScaleY="38135"/>
      <dgm:spPr/>
    </dgm:pt>
    <dgm:pt modelId="{89017E88-7281-426A-A678-D8E171C53B59}" type="pres">
      <dgm:prSet presAssocID="{6ED549EB-7661-4975-B776-5AA74CF1BA0B}" presName="vert2" presStyleCnt="0"/>
      <dgm:spPr/>
    </dgm:pt>
    <dgm:pt modelId="{D28ABA92-510B-490D-AC08-9439E94E2FC9}" type="pres">
      <dgm:prSet presAssocID="{6ED549EB-7661-4975-B776-5AA74CF1BA0B}" presName="thinLine2b" presStyleLbl="callout" presStyleIdx="1" presStyleCnt="3" custLinFactY="633368" custLinFactNeighborX="-602" custLinFactNeighborY="700000"/>
      <dgm:spPr/>
    </dgm:pt>
    <dgm:pt modelId="{18764D0A-5C76-4364-9621-5810665B0AD0}" type="pres">
      <dgm:prSet presAssocID="{6ED549EB-7661-4975-B776-5AA74CF1BA0B}" presName="vertSpace2b" presStyleCnt="0"/>
      <dgm:spPr/>
    </dgm:pt>
    <dgm:pt modelId="{CA9E994B-0497-4422-BAEC-7BC2E2A0F2F0}" type="pres">
      <dgm:prSet presAssocID="{61054562-2888-449E-AF0B-A5BC88D39664}" presName="horz2" presStyleCnt="0"/>
      <dgm:spPr/>
    </dgm:pt>
    <dgm:pt modelId="{27184A0E-4762-48C0-B600-8053796D8D73}" type="pres">
      <dgm:prSet presAssocID="{61054562-2888-449E-AF0B-A5BC88D39664}" presName="horzSpace2" presStyleCnt="0"/>
      <dgm:spPr/>
    </dgm:pt>
    <dgm:pt modelId="{97D599A3-7276-48FF-85F8-EEEFD6B0EA87}" type="pres">
      <dgm:prSet presAssocID="{61054562-2888-449E-AF0B-A5BC88D39664}" presName="tx2" presStyleLbl="revTx" presStyleIdx="3" presStyleCnt="4"/>
      <dgm:spPr/>
    </dgm:pt>
    <dgm:pt modelId="{5FF0578B-3D67-4D25-9DF4-29EC22037B66}" type="pres">
      <dgm:prSet presAssocID="{61054562-2888-449E-AF0B-A5BC88D39664}" presName="vert2" presStyleCnt="0"/>
      <dgm:spPr/>
    </dgm:pt>
    <dgm:pt modelId="{102E6C09-0D1B-48C5-98F4-4CCB9BE3A16B}" type="pres">
      <dgm:prSet presAssocID="{61054562-2888-449E-AF0B-A5BC88D39664}" presName="thinLine2b" presStyleLbl="callout" presStyleIdx="2" presStyleCnt="3"/>
      <dgm:spPr/>
    </dgm:pt>
    <dgm:pt modelId="{D86B2947-11B9-433D-8B0E-C19C55CCCC9B}" type="pres">
      <dgm:prSet presAssocID="{61054562-2888-449E-AF0B-A5BC88D39664}" presName="vertSpace2b" presStyleCnt="0"/>
      <dgm:spPr/>
    </dgm:pt>
  </dgm:ptLst>
  <dgm:cxnLst>
    <dgm:cxn modelId="{29483706-2738-4C78-A3CA-FC0699AF42B2}" type="presOf" srcId="{00DF0C41-2E27-473D-97F6-C2906EE46F3B}" destId="{01B1FA43-4047-47DD-81D4-D10F6CB7935B}" srcOrd="0" destOrd="0" presId="urn:microsoft.com/office/officeart/2008/layout/LinedList"/>
    <dgm:cxn modelId="{CB990C1A-64F7-4241-9E08-4658D26CA848}" type="presOf" srcId="{8F81FCD3-F2A7-4EC2-AB3E-9964B3BB3233}" destId="{A6682748-C9DE-4714-9A17-DFB58AADE8A0}" srcOrd="0" destOrd="0" presId="urn:microsoft.com/office/officeart/2008/layout/LinedList"/>
    <dgm:cxn modelId="{407AE240-46FB-4B92-8E36-8CFAC38520BF}" srcId="{B15AE77E-A540-4150-8102-68745EF48B95}" destId="{00DF0C41-2E27-473D-97F6-C2906EE46F3B}" srcOrd="0" destOrd="0" parTransId="{6EB044ED-98E9-41EB-B872-57494603D5E4}" sibTransId="{356B0008-1FC5-45A0-8EBF-74ABA767D773}"/>
    <dgm:cxn modelId="{59D96769-49AF-4EA3-8FA6-FA5AE847403C}" srcId="{00DF0C41-2E27-473D-97F6-C2906EE46F3B}" destId="{61054562-2888-449E-AF0B-A5BC88D39664}" srcOrd="2" destOrd="0" parTransId="{D68E46DF-4CF6-4D31-B737-29937E5B1904}" sibTransId="{F717C1B0-1BE7-4F54-AB2C-596CEAECF24F}"/>
    <dgm:cxn modelId="{E382DF4F-4141-47F4-91C4-D424C73F866E}" type="presOf" srcId="{B15AE77E-A540-4150-8102-68745EF48B95}" destId="{940CF917-C439-4E0B-B35C-48E416C67FE1}" srcOrd="0" destOrd="0" presId="urn:microsoft.com/office/officeart/2008/layout/LinedList"/>
    <dgm:cxn modelId="{442C32A1-1729-45A7-BE03-2FA237EE5F46}" type="presOf" srcId="{61054562-2888-449E-AF0B-A5BC88D39664}" destId="{97D599A3-7276-48FF-85F8-EEEFD6B0EA87}" srcOrd="0" destOrd="0" presId="urn:microsoft.com/office/officeart/2008/layout/LinedList"/>
    <dgm:cxn modelId="{8F421DCD-8311-4101-85D2-97CF0307FC0A}" srcId="{00DF0C41-2E27-473D-97F6-C2906EE46F3B}" destId="{8F81FCD3-F2A7-4EC2-AB3E-9964B3BB3233}" srcOrd="0" destOrd="0" parTransId="{124569FD-B5F0-4484-87D9-C4012436469C}" sibTransId="{1B5E3554-EA99-40AA-85AA-B84624FAB3A3}"/>
    <dgm:cxn modelId="{C689B5E2-CCCD-42AB-AA57-956867BDDBB4}" srcId="{00DF0C41-2E27-473D-97F6-C2906EE46F3B}" destId="{6ED549EB-7661-4975-B776-5AA74CF1BA0B}" srcOrd="1" destOrd="0" parTransId="{7D01FD2B-F172-461F-9486-2D3ABDF34E6A}" sibTransId="{86C398E3-54E1-488C-A472-B0CCC221F187}"/>
    <dgm:cxn modelId="{851619EA-C3E3-4217-99FB-180A190EC354}" type="presOf" srcId="{6ED549EB-7661-4975-B776-5AA74CF1BA0B}" destId="{F09919E8-3CDE-489B-A13D-DB60BB784F1E}" srcOrd="0" destOrd="0" presId="urn:microsoft.com/office/officeart/2008/layout/LinedList"/>
    <dgm:cxn modelId="{900546BD-45CE-46BB-86AC-96735FA0426F}" type="presParOf" srcId="{940CF917-C439-4E0B-B35C-48E416C67FE1}" destId="{A032B1D9-4D9B-439A-921F-C58A47B7278E}" srcOrd="0" destOrd="0" presId="urn:microsoft.com/office/officeart/2008/layout/LinedList"/>
    <dgm:cxn modelId="{F8AA9F78-798B-487E-AD82-2C0909C72B1A}" type="presParOf" srcId="{940CF917-C439-4E0B-B35C-48E416C67FE1}" destId="{1B2E531D-DF39-4F80-870A-A0F1CFE4EEE1}" srcOrd="1" destOrd="0" presId="urn:microsoft.com/office/officeart/2008/layout/LinedList"/>
    <dgm:cxn modelId="{5A2F5023-9D52-4A0E-A69F-032B0BFB6360}" type="presParOf" srcId="{1B2E531D-DF39-4F80-870A-A0F1CFE4EEE1}" destId="{01B1FA43-4047-47DD-81D4-D10F6CB7935B}" srcOrd="0" destOrd="0" presId="urn:microsoft.com/office/officeart/2008/layout/LinedList"/>
    <dgm:cxn modelId="{50B07EE9-F302-4C48-81C3-A745BAA3E7E2}" type="presParOf" srcId="{1B2E531D-DF39-4F80-870A-A0F1CFE4EEE1}" destId="{E16DBE14-D002-4F1B-A3B1-4FAD02769E07}" srcOrd="1" destOrd="0" presId="urn:microsoft.com/office/officeart/2008/layout/LinedList"/>
    <dgm:cxn modelId="{FD205FB4-9459-4DDE-A526-FA8718A33BB4}" type="presParOf" srcId="{E16DBE14-D002-4F1B-A3B1-4FAD02769E07}" destId="{041068B8-96A7-44FC-BEDE-2C9600281CB1}" srcOrd="0" destOrd="0" presId="urn:microsoft.com/office/officeart/2008/layout/LinedList"/>
    <dgm:cxn modelId="{8626496E-DEBC-49D6-9AB1-9E85D4892997}" type="presParOf" srcId="{E16DBE14-D002-4F1B-A3B1-4FAD02769E07}" destId="{960604DA-2FCF-4223-9544-BEE9B5D49DBF}" srcOrd="1" destOrd="0" presId="urn:microsoft.com/office/officeart/2008/layout/LinedList"/>
    <dgm:cxn modelId="{D4DB10F1-B7DF-4AFC-8B59-7C5F54483311}" type="presParOf" srcId="{960604DA-2FCF-4223-9544-BEE9B5D49DBF}" destId="{1FB1D1D2-28A0-4025-8391-B725F98225F5}" srcOrd="0" destOrd="0" presId="urn:microsoft.com/office/officeart/2008/layout/LinedList"/>
    <dgm:cxn modelId="{1856A314-BCB8-4989-BAB8-AF1274921836}" type="presParOf" srcId="{960604DA-2FCF-4223-9544-BEE9B5D49DBF}" destId="{A6682748-C9DE-4714-9A17-DFB58AADE8A0}" srcOrd="1" destOrd="0" presId="urn:microsoft.com/office/officeart/2008/layout/LinedList"/>
    <dgm:cxn modelId="{7BD40321-9EC7-4EB9-BA55-DC41FD962DC5}" type="presParOf" srcId="{960604DA-2FCF-4223-9544-BEE9B5D49DBF}" destId="{3B4C5A59-4DF4-417D-9C98-840ACDBB484C}" srcOrd="2" destOrd="0" presId="urn:microsoft.com/office/officeart/2008/layout/LinedList"/>
    <dgm:cxn modelId="{B623BA67-6D34-4BA9-AB69-6E19D3416836}" type="presParOf" srcId="{E16DBE14-D002-4F1B-A3B1-4FAD02769E07}" destId="{ADB61A07-B3F2-49B0-87B3-A70CCDBEC00E}" srcOrd="2" destOrd="0" presId="urn:microsoft.com/office/officeart/2008/layout/LinedList"/>
    <dgm:cxn modelId="{C6C3C535-9305-47C3-8269-466D27FAB5EB}" type="presParOf" srcId="{E16DBE14-D002-4F1B-A3B1-4FAD02769E07}" destId="{F85BEBBC-B018-4EB7-B1E3-08736AD2606C}" srcOrd="3" destOrd="0" presId="urn:microsoft.com/office/officeart/2008/layout/LinedList"/>
    <dgm:cxn modelId="{064B3DBF-0C83-4312-9EDC-81E120C2A295}" type="presParOf" srcId="{E16DBE14-D002-4F1B-A3B1-4FAD02769E07}" destId="{592F3B7A-3319-4095-B956-CDE5098F9C67}" srcOrd="4" destOrd="0" presId="urn:microsoft.com/office/officeart/2008/layout/LinedList"/>
    <dgm:cxn modelId="{021FB570-7390-475F-A7B5-3FAAFCF3784E}" type="presParOf" srcId="{592F3B7A-3319-4095-B956-CDE5098F9C67}" destId="{26FA863E-7B0B-43FE-8DC9-F625C617BFA9}" srcOrd="0" destOrd="0" presId="urn:microsoft.com/office/officeart/2008/layout/LinedList"/>
    <dgm:cxn modelId="{E4CB6FBE-C010-4F60-A28C-9D5DA66D8EB1}" type="presParOf" srcId="{592F3B7A-3319-4095-B956-CDE5098F9C67}" destId="{F09919E8-3CDE-489B-A13D-DB60BB784F1E}" srcOrd="1" destOrd="0" presId="urn:microsoft.com/office/officeart/2008/layout/LinedList"/>
    <dgm:cxn modelId="{FF3A09B1-083F-4631-AA59-BA3C21BF3500}" type="presParOf" srcId="{592F3B7A-3319-4095-B956-CDE5098F9C67}" destId="{89017E88-7281-426A-A678-D8E171C53B59}" srcOrd="2" destOrd="0" presId="urn:microsoft.com/office/officeart/2008/layout/LinedList"/>
    <dgm:cxn modelId="{23E55ADC-72CD-40C6-876C-99FF5EDFF975}" type="presParOf" srcId="{E16DBE14-D002-4F1B-A3B1-4FAD02769E07}" destId="{D28ABA92-510B-490D-AC08-9439E94E2FC9}" srcOrd="5" destOrd="0" presId="urn:microsoft.com/office/officeart/2008/layout/LinedList"/>
    <dgm:cxn modelId="{1ECE4AA3-B3B9-4D6E-9A99-F045CC57C54D}" type="presParOf" srcId="{E16DBE14-D002-4F1B-A3B1-4FAD02769E07}" destId="{18764D0A-5C76-4364-9621-5810665B0AD0}" srcOrd="6" destOrd="0" presId="urn:microsoft.com/office/officeart/2008/layout/LinedList"/>
    <dgm:cxn modelId="{AF302385-708D-4524-AC9B-8F7830DCB0C8}" type="presParOf" srcId="{E16DBE14-D002-4F1B-A3B1-4FAD02769E07}" destId="{CA9E994B-0497-4422-BAEC-7BC2E2A0F2F0}" srcOrd="7" destOrd="0" presId="urn:microsoft.com/office/officeart/2008/layout/LinedList"/>
    <dgm:cxn modelId="{53250F05-0FC3-4CE0-8394-2392E86C0827}" type="presParOf" srcId="{CA9E994B-0497-4422-BAEC-7BC2E2A0F2F0}" destId="{27184A0E-4762-48C0-B600-8053796D8D73}" srcOrd="0" destOrd="0" presId="urn:microsoft.com/office/officeart/2008/layout/LinedList"/>
    <dgm:cxn modelId="{6FCFBE20-68B9-4561-BE10-D7513C7708D8}" type="presParOf" srcId="{CA9E994B-0497-4422-BAEC-7BC2E2A0F2F0}" destId="{97D599A3-7276-48FF-85F8-EEEFD6B0EA87}" srcOrd="1" destOrd="0" presId="urn:microsoft.com/office/officeart/2008/layout/LinedList"/>
    <dgm:cxn modelId="{11B02D73-1149-4D8A-9953-2D3EA5AE2AA6}" type="presParOf" srcId="{CA9E994B-0497-4422-BAEC-7BC2E2A0F2F0}" destId="{5FF0578B-3D67-4D25-9DF4-29EC22037B66}" srcOrd="2" destOrd="0" presId="urn:microsoft.com/office/officeart/2008/layout/LinedList"/>
    <dgm:cxn modelId="{28A1EA0F-B0C6-4178-9A69-70B278924ACC}" type="presParOf" srcId="{E16DBE14-D002-4F1B-A3B1-4FAD02769E07}" destId="{102E6C09-0D1B-48C5-98F4-4CCB9BE3A16B}" srcOrd="8" destOrd="0" presId="urn:microsoft.com/office/officeart/2008/layout/LinedList"/>
    <dgm:cxn modelId="{7FC86154-3F9E-4917-9CC0-A9E4623B10DE}" type="presParOf" srcId="{E16DBE14-D002-4F1B-A3B1-4FAD02769E07}" destId="{D86B2947-11B9-433D-8B0E-C19C55CCCC9B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15AE77E-A540-4150-8102-68745EF48B95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0DF0C41-2E27-473D-97F6-C2906EE46F3B}">
      <dgm:prSet phldrT="[Текст]"/>
      <dgm:spPr/>
      <dgm:t>
        <a:bodyPr/>
        <a:lstStyle/>
        <a:p>
          <a:pPr>
            <a:buNone/>
          </a:pPr>
          <a:r>
            <a:rPr lang="ru-RU" b="0" i="0" dirty="0"/>
            <a:t>постановления Министерства труда и социальной защиты Республики Беларусь от:</a:t>
          </a:r>
        </a:p>
      </dgm:t>
    </dgm:pt>
    <dgm:pt modelId="{6EB044ED-98E9-41EB-B872-57494603D5E4}" type="parTrans" cxnId="{407AE240-46FB-4B92-8E36-8CFAC38520BF}">
      <dgm:prSet/>
      <dgm:spPr/>
      <dgm:t>
        <a:bodyPr/>
        <a:lstStyle/>
        <a:p>
          <a:endParaRPr lang="ru-RU"/>
        </a:p>
      </dgm:t>
    </dgm:pt>
    <dgm:pt modelId="{356B0008-1FC5-45A0-8EBF-74ABA767D773}" type="sibTrans" cxnId="{407AE240-46FB-4B92-8E36-8CFAC38520BF}">
      <dgm:prSet/>
      <dgm:spPr/>
      <dgm:t>
        <a:bodyPr/>
        <a:lstStyle/>
        <a:p>
          <a:endParaRPr lang="ru-RU"/>
        </a:p>
      </dgm:t>
    </dgm:pt>
    <dgm:pt modelId="{037E04A6-1C20-487C-895D-1D2296F03982}">
      <dgm:prSet phldrT="[Текст]" custT="1"/>
      <dgm:spPr/>
      <dgm:t>
        <a:bodyPr/>
        <a:lstStyle/>
        <a:p>
          <a:pPr>
            <a:buNone/>
          </a:pPr>
          <a:r>
            <a:rPr lang="ru-RU" sz="1300" b="1" dirty="0"/>
            <a:t>30 мая 2025 г. № 39 </a:t>
          </a:r>
          <a:r>
            <a:rPr lang="ru-RU" sz="1300" dirty="0"/>
            <a:t>«О типовых нормах бесплатной выдачи средств индивидуальной защиты работникам, занятым обслуживанием магистральных газопроводов»;</a:t>
          </a:r>
        </a:p>
      </dgm:t>
    </dgm:pt>
    <dgm:pt modelId="{062880A2-39C0-406F-A8C1-CC7C886BC582}" type="parTrans" cxnId="{664CA8BC-EAD1-4589-A1E3-F6D532352F8F}">
      <dgm:prSet/>
      <dgm:spPr/>
      <dgm:t>
        <a:bodyPr/>
        <a:lstStyle/>
        <a:p>
          <a:endParaRPr lang="ru-RU"/>
        </a:p>
      </dgm:t>
    </dgm:pt>
    <dgm:pt modelId="{7B6F3392-A9A4-464C-80D5-8FA0CF24B347}" type="sibTrans" cxnId="{664CA8BC-EAD1-4589-A1E3-F6D532352F8F}">
      <dgm:prSet/>
      <dgm:spPr/>
      <dgm:t>
        <a:bodyPr/>
        <a:lstStyle/>
        <a:p>
          <a:endParaRPr lang="ru-RU"/>
        </a:p>
      </dgm:t>
    </dgm:pt>
    <dgm:pt modelId="{8F81FCD3-F2A7-4EC2-AB3E-9964B3BB3233}">
      <dgm:prSet phldrT="[Текст]" custT="1"/>
      <dgm:spPr/>
      <dgm:t>
        <a:bodyPr/>
        <a:lstStyle/>
        <a:p>
          <a:pPr>
            <a:buNone/>
          </a:pPr>
          <a:r>
            <a:rPr lang="ru-RU" sz="1300" b="1" dirty="0"/>
            <a:t>4 августа 2025 г. № 71 </a:t>
          </a:r>
          <a:r>
            <a:rPr lang="ru-RU" sz="1300" dirty="0"/>
            <a:t>«Об утверждении Типовых инструкций по охране труда», регулирующее общественные отношения для лиц, работающих с мобильной подъемной рабочей платформой </a:t>
          </a:r>
        </a:p>
        <a:p>
          <a:pPr>
            <a:buNone/>
          </a:pPr>
          <a:r>
            <a:rPr lang="ru-RU" sz="1300" dirty="0"/>
            <a:t>(</a:t>
          </a:r>
          <a:r>
            <a:rPr lang="ru-RU" sz="1300" i="1" dirty="0"/>
            <a:t>Одновременно признаются утратившими силу постановления Министерства труда и социальной защиты Республики Беларусь от 5 июля 2005 г. № 79 «Об утверждении Типовой инструкции по охране труда для машиниста, управляющего мобильной подъемной рабочей платформой»; 5 июля 2005 г. № 80 «Об утверждении Типовой инструкции по охране труда для работающих в рабочей платформе мобильной подъемной рабочей платформы»)</a:t>
          </a:r>
          <a:endParaRPr lang="ru-RU" sz="1300" dirty="0"/>
        </a:p>
      </dgm:t>
    </dgm:pt>
    <dgm:pt modelId="{124569FD-B5F0-4484-87D9-C4012436469C}" type="parTrans" cxnId="{8F421DCD-8311-4101-85D2-97CF0307FC0A}">
      <dgm:prSet/>
      <dgm:spPr/>
      <dgm:t>
        <a:bodyPr/>
        <a:lstStyle/>
        <a:p>
          <a:endParaRPr lang="ru-RU"/>
        </a:p>
      </dgm:t>
    </dgm:pt>
    <dgm:pt modelId="{1B5E3554-EA99-40AA-85AA-B84624FAB3A3}" type="sibTrans" cxnId="{8F421DCD-8311-4101-85D2-97CF0307FC0A}">
      <dgm:prSet/>
      <dgm:spPr/>
      <dgm:t>
        <a:bodyPr/>
        <a:lstStyle/>
        <a:p>
          <a:endParaRPr lang="ru-RU"/>
        </a:p>
      </dgm:t>
    </dgm:pt>
    <dgm:pt modelId="{940CF917-C439-4E0B-B35C-48E416C67FE1}" type="pres">
      <dgm:prSet presAssocID="{B15AE77E-A540-4150-8102-68745EF48B95}" presName="vert0" presStyleCnt="0">
        <dgm:presLayoutVars>
          <dgm:dir/>
          <dgm:animOne val="branch"/>
          <dgm:animLvl val="lvl"/>
        </dgm:presLayoutVars>
      </dgm:prSet>
      <dgm:spPr/>
    </dgm:pt>
    <dgm:pt modelId="{A032B1D9-4D9B-439A-921F-C58A47B7278E}" type="pres">
      <dgm:prSet presAssocID="{00DF0C41-2E27-473D-97F6-C2906EE46F3B}" presName="thickLine" presStyleLbl="alignNode1" presStyleIdx="0" presStyleCnt="1"/>
      <dgm:spPr/>
    </dgm:pt>
    <dgm:pt modelId="{1B2E531D-DF39-4F80-870A-A0F1CFE4EEE1}" type="pres">
      <dgm:prSet presAssocID="{00DF0C41-2E27-473D-97F6-C2906EE46F3B}" presName="horz1" presStyleCnt="0"/>
      <dgm:spPr/>
    </dgm:pt>
    <dgm:pt modelId="{01B1FA43-4047-47DD-81D4-D10F6CB7935B}" type="pres">
      <dgm:prSet presAssocID="{00DF0C41-2E27-473D-97F6-C2906EE46F3B}" presName="tx1" presStyleLbl="revTx" presStyleIdx="0" presStyleCnt="3"/>
      <dgm:spPr/>
    </dgm:pt>
    <dgm:pt modelId="{E16DBE14-D002-4F1B-A3B1-4FAD02769E07}" type="pres">
      <dgm:prSet presAssocID="{00DF0C41-2E27-473D-97F6-C2906EE46F3B}" presName="vert1" presStyleCnt="0"/>
      <dgm:spPr/>
    </dgm:pt>
    <dgm:pt modelId="{8BFB0621-B869-4563-8184-BF3AFAFB318F}" type="pres">
      <dgm:prSet presAssocID="{037E04A6-1C20-487C-895D-1D2296F03982}" presName="vertSpace2a" presStyleCnt="0"/>
      <dgm:spPr/>
    </dgm:pt>
    <dgm:pt modelId="{E99B9EFC-6DFC-4924-98CF-E40B75028339}" type="pres">
      <dgm:prSet presAssocID="{037E04A6-1C20-487C-895D-1D2296F03982}" presName="horz2" presStyleCnt="0"/>
      <dgm:spPr/>
    </dgm:pt>
    <dgm:pt modelId="{61D8C07F-8E8C-4FED-A798-D030058A2981}" type="pres">
      <dgm:prSet presAssocID="{037E04A6-1C20-487C-895D-1D2296F03982}" presName="horzSpace2" presStyleCnt="0"/>
      <dgm:spPr/>
    </dgm:pt>
    <dgm:pt modelId="{08FC77DD-D80F-4916-8A42-41600F971F55}" type="pres">
      <dgm:prSet presAssocID="{037E04A6-1C20-487C-895D-1D2296F03982}" presName="tx2" presStyleLbl="revTx" presStyleIdx="1" presStyleCnt="3"/>
      <dgm:spPr/>
    </dgm:pt>
    <dgm:pt modelId="{1B92E59D-4770-4895-AC17-BAA0C2AD4DF6}" type="pres">
      <dgm:prSet presAssocID="{037E04A6-1C20-487C-895D-1D2296F03982}" presName="vert2" presStyleCnt="0"/>
      <dgm:spPr/>
    </dgm:pt>
    <dgm:pt modelId="{2E1E27D4-18A5-4200-833E-2768B7A04AD5}" type="pres">
      <dgm:prSet presAssocID="{037E04A6-1C20-487C-895D-1D2296F03982}" presName="thinLine2b" presStyleLbl="callout" presStyleIdx="0" presStyleCnt="2" custLinFactY="-300000" custLinFactNeighborX="459" custLinFactNeighborY="-322204"/>
      <dgm:spPr/>
    </dgm:pt>
    <dgm:pt modelId="{AA2EF2C7-1296-44A7-AD5B-C953124F4735}" type="pres">
      <dgm:prSet presAssocID="{037E04A6-1C20-487C-895D-1D2296F03982}" presName="vertSpace2b" presStyleCnt="0"/>
      <dgm:spPr/>
    </dgm:pt>
    <dgm:pt modelId="{960604DA-2FCF-4223-9544-BEE9B5D49DBF}" type="pres">
      <dgm:prSet presAssocID="{8F81FCD3-F2A7-4EC2-AB3E-9964B3BB3233}" presName="horz2" presStyleCnt="0"/>
      <dgm:spPr/>
    </dgm:pt>
    <dgm:pt modelId="{1FB1D1D2-28A0-4025-8391-B725F98225F5}" type="pres">
      <dgm:prSet presAssocID="{8F81FCD3-F2A7-4EC2-AB3E-9964B3BB3233}" presName="horzSpace2" presStyleCnt="0"/>
      <dgm:spPr/>
    </dgm:pt>
    <dgm:pt modelId="{A6682748-C9DE-4714-9A17-DFB58AADE8A0}" type="pres">
      <dgm:prSet presAssocID="{8F81FCD3-F2A7-4EC2-AB3E-9964B3BB3233}" presName="tx2" presStyleLbl="revTx" presStyleIdx="2" presStyleCnt="3" custScaleX="102621" custScaleY="199230"/>
      <dgm:spPr/>
    </dgm:pt>
    <dgm:pt modelId="{3B4C5A59-4DF4-417D-9C98-840ACDBB484C}" type="pres">
      <dgm:prSet presAssocID="{8F81FCD3-F2A7-4EC2-AB3E-9964B3BB3233}" presName="vert2" presStyleCnt="0"/>
      <dgm:spPr/>
    </dgm:pt>
    <dgm:pt modelId="{ADB61A07-B3F2-49B0-87B3-A70CCDBEC00E}" type="pres">
      <dgm:prSet presAssocID="{8F81FCD3-F2A7-4EC2-AB3E-9964B3BB3233}" presName="thinLine2b" presStyleLbl="callout" presStyleIdx="1" presStyleCnt="2"/>
      <dgm:spPr/>
    </dgm:pt>
    <dgm:pt modelId="{F85BEBBC-B018-4EB7-B1E3-08736AD2606C}" type="pres">
      <dgm:prSet presAssocID="{8F81FCD3-F2A7-4EC2-AB3E-9964B3BB3233}" presName="vertSpace2b" presStyleCnt="0"/>
      <dgm:spPr/>
    </dgm:pt>
  </dgm:ptLst>
  <dgm:cxnLst>
    <dgm:cxn modelId="{E7270C3E-5ADE-4294-885E-5F9962CFE822}" type="presOf" srcId="{037E04A6-1C20-487C-895D-1D2296F03982}" destId="{08FC77DD-D80F-4916-8A42-41600F971F55}" srcOrd="0" destOrd="0" presId="urn:microsoft.com/office/officeart/2008/layout/LinedList"/>
    <dgm:cxn modelId="{407AE240-46FB-4B92-8E36-8CFAC38520BF}" srcId="{B15AE77E-A540-4150-8102-68745EF48B95}" destId="{00DF0C41-2E27-473D-97F6-C2906EE46F3B}" srcOrd="0" destOrd="0" parTransId="{6EB044ED-98E9-41EB-B872-57494603D5E4}" sibTransId="{356B0008-1FC5-45A0-8EBF-74ABA767D773}"/>
    <dgm:cxn modelId="{EE3A964F-B5A0-41ED-AFCE-AEAC47513E1B}" type="presOf" srcId="{8F81FCD3-F2A7-4EC2-AB3E-9964B3BB3233}" destId="{A6682748-C9DE-4714-9A17-DFB58AADE8A0}" srcOrd="0" destOrd="0" presId="urn:microsoft.com/office/officeart/2008/layout/LinedList"/>
    <dgm:cxn modelId="{E382DF4F-4141-47F4-91C4-D424C73F866E}" type="presOf" srcId="{B15AE77E-A540-4150-8102-68745EF48B95}" destId="{940CF917-C439-4E0B-B35C-48E416C67FE1}" srcOrd="0" destOrd="0" presId="urn:microsoft.com/office/officeart/2008/layout/LinedList"/>
    <dgm:cxn modelId="{664CA8BC-EAD1-4589-A1E3-F6D532352F8F}" srcId="{00DF0C41-2E27-473D-97F6-C2906EE46F3B}" destId="{037E04A6-1C20-487C-895D-1D2296F03982}" srcOrd="0" destOrd="0" parTransId="{062880A2-39C0-406F-A8C1-CC7C886BC582}" sibTransId="{7B6F3392-A9A4-464C-80D5-8FA0CF24B347}"/>
    <dgm:cxn modelId="{8F421DCD-8311-4101-85D2-97CF0307FC0A}" srcId="{00DF0C41-2E27-473D-97F6-C2906EE46F3B}" destId="{8F81FCD3-F2A7-4EC2-AB3E-9964B3BB3233}" srcOrd="1" destOrd="0" parTransId="{124569FD-B5F0-4484-87D9-C4012436469C}" sibTransId="{1B5E3554-EA99-40AA-85AA-B84624FAB3A3}"/>
    <dgm:cxn modelId="{EB2430F3-8768-4457-B072-F4E6593F5A8B}" type="presOf" srcId="{00DF0C41-2E27-473D-97F6-C2906EE46F3B}" destId="{01B1FA43-4047-47DD-81D4-D10F6CB7935B}" srcOrd="0" destOrd="0" presId="urn:microsoft.com/office/officeart/2008/layout/LinedList"/>
    <dgm:cxn modelId="{6E596F29-994D-41F5-9A02-C435AB032BA5}" type="presParOf" srcId="{940CF917-C439-4E0B-B35C-48E416C67FE1}" destId="{A032B1D9-4D9B-439A-921F-C58A47B7278E}" srcOrd="0" destOrd="0" presId="urn:microsoft.com/office/officeart/2008/layout/LinedList"/>
    <dgm:cxn modelId="{7F075B86-7B13-4720-9FFB-8CD58192D573}" type="presParOf" srcId="{940CF917-C439-4E0B-B35C-48E416C67FE1}" destId="{1B2E531D-DF39-4F80-870A-A0F1CFE4EEE1}" srcOrd="1" destOrd="0" presId="urn:microsoft.com/office/officeart/2008/layout/LinedList"/>
    <dgm:cxn modelId="{CC569E54-3430-4D29-A893-0C6F60AA40BF}" type="presParOf" srcId="{1B2E531D-DF39-4F80-870A-A0F1CFE4EEE1}" destId="{01B1FA43-4047-47DD-81D4-D10F6CB7935B}" srcOrd="0" destOrd="0" presId="urn:microsoft.com/office/officeart/2008/layout/LinedList"/>
    <dgm:cxn modelId="{281C5E61-F9D1-41DE-AE28-148BE70287ED}" type="presParOf" srcId="{1B2E531D-DF39-4F80-870A-A0F1CFE4EEE1}" destId="{E16DBE14-D002-4F1B-A3B1-4FAD02769E07}" srcOrd="1" destOrd="0" presId="urn:microsoft.com/office/officeart/2008/layout/LinedList"/>
    <dgm:cxn modelId="{15369FB5-903A-49F3-8470-1E1C201BC6F8}" type="presParOf" srcId="{E16DBE14-D002-4F1B-A3B1-4FAD02769E07}" destId="{8BFB0621-B869-4563-8184-BF3AFAFB318F}" srcOrd="0" destOrd="0" presId="urn:microsoft.com/office/officeart/2008/layout/LinedList"/>
    <dgm:cxn modelId="{D3FF916B-173D-40B7-8F9E-918FFFCFB0C4}" type="presParOf" srcId="{E16DBE14-D002-4F1B-A3B1-4FAD02769E07}" destId="{E99B9EFC-6DFC-4924-98CF-E40B75028339}" srcOrd="1" destOrd="0" presId="urn:microsoft.com/office/officeart/2008/layout/LinedList"/>
    <dgm:cxn modelId="{9A3C5B33-3E54-4F5A-BADC-3F7A38ED2060}" type="presParOf" srcId="{E99B9EFC-6DFC-4924-98CF-E40B75028339}" destId="{61D8C07F-8E8C-4FED-A798-D030058A2981}" srcOrd="0" destOrd="0" presId="urn:microsoft.com/office/officeart/2008/layout/LinedList"/>
    <dgm:cxn modelId="{65358846-A2A0-4722-930E-84BFF30CA4D7}" type="presParOf" srcId="{E99B9EFC-6DFC-4924-98CF-E40B75028339}" destId="{08FC77DD-D80F-4916-8A42-41600F971F55}" srcOrd="1" destOrd="0" presId="urn:microsoft.com/office/officeart/2008/layout/LinedList"/>
    <dgm:cxn modelId="{F84A3E7B-9833-4203-8D25-A569F719CDA9}" type="presParOf" srcId="{E99B9EFC-6DFC-4924-98CF-E40B75028339}" destId="{1B92E59D-4770-4895-AC17-BAA0C2AD4DF6}" srcOrd="2" destOrd="0" presId="urn:microsoft.com/office/officeart/2008/layout/LinedList"/>
    <dgm:cxn modelId="{154262BE-34B5-417A-90DB-6AAE38FEBBD8}" type="presParOf" srcId="{E16DBE14-D002-4F1B-A3B1-4FAD02769E07}" destId="{2E1E27D4-18A5-4200-833E-2768B7A04AD5}" srcOrd="2" destOrd="0" presId="urn:microsoft.com/office/officeart/2008/layout/LinedList"/>
    <dgm:cxn modelId="{D99B72BF-18CF-4071-BA27-B0FB71CE09A2}" type="presParOf" srcId="{E16DBE14-D002-4F1B-A3B1-4FAD02769E07}" destId="{AA2EF2C7-1296-44A7-AD5B-C953124F4735}" srcOrd="3" destOrd="0" presId="urn:microsoft.com/office/officeart/2008/layout/LinedList"/>
    <dgm:cxn modelId="{E56DB744-7C70-458B-B1EE-F3DABEFFA4F0}" type="presParOf" srcId="{E16DBE14-D002-4F1B-A3B1-4FAD02769E07}" destId="{960604DA-2FCF-4223-9544-BEE9B5D49DBF}" srcOrd="4" destOrd="0" presId="urn:microsoft.com/office/officeart/2008/layout/LinedList"/>
    <dgm:cxn modelId="{38BA9849-70E9-4357-A05C-DEE47D3BEA1D}" type="presParOf" srcId="{960604DA-2FCF-4223-9544-BEE9B5D49DBF}" destId="{1FB1D1D2-28A0-4025-8391-B725F98225F5}" srcOrd="0" destOrd="0" presId="urn:microsoft.com/office/officeart/2008/layout/LinedList"/>
    <dgm:cxn modelId="{32435541-9118-4756-91B3-43B318C1792A}" type="presParOf" srcId="{960604DA-2FCF-4223-9544-BEE9B5D49DBF}" destId="{A6682748-C9DE-4714-9A17-DFB58AADE8A0}" srcOrd="1" destOrd="0" presId="urn:microsoft.com/office/officeart/2008/layout/LinedList"/>
    <dgm:cxn modelId="{7BA893CD-1C99-4132-860C-1EF3A638B36B}" type="presParOf" srcId="{960604DA-2FCF-4223-9544-BEE9B5D49DBF}" destId="{3B4C5A59-4DF4-417D-9C98-840ACDBB484C}" srcOrd="2" destOrd="0" presId="urn:microsoft.com/office/officeart/2008/layout/LinedList"/>
    <dgm:cxn modelId="{BBF824E8-1AEB-4045-9E7E-4B74FA4D2C7F}" type="presParOf" srcId="{E16DBE14-D002-4F1B-A3B1-4FAD02769E07}" destId="{ADB61A07-B3F2-49B0-87B3-A70CCDBEC00E}" srcOrd="5" destOrd="0" presId="urn:microsoft.com/office/officeart/2008/layout/LinedList"/>
    <dgm:cxn modelId="{35DC831E-1846-4218-9187-E515BF7CFD39}" type="presParOf" srcId="{E16DBE14-D002-4F1B-A3B1-4FAD02769E07}" destId="{F85BEBBC-B018-4EB7-B1E3-08736AD2606C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15AE77E-A540-4150-8102-68745EF48B95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0DF0C41-2E27-473D-97F6-C2906EE46F3B}">
      <dgm:prSet phldrT="[Текст]"/>
      <dgm:spPr/>
      <dgm:t>
        <a:bodyPr/>
        <a:lstStyle/>
        <a:p>
          <a:pPr>
            <a:buNone/>
          </a:pPr>
          <a:r>
            <a:rPr lang="ru-RU" b="0" i="0" dirty="0"/>
            <a:t>постановления Министерства труда и социальной защиты Республики Беларусь от:</a:t>
          </a:r>
        </a:p>
      </dgm:t>
    </dgm:pt>
    <dgm:pt modelId="{6EB044ED-98E9-41EB-B872-57494603D5E4}" type="parTrans" cxnId="{407AE240-46FB-4B92-8E36-8CFAC38520BF}">
      <dgm:prSet/>
      <dgm:spPr/>
      <dgm:t>
        <a:bodyPr/>
        <a:lstStyle/>
        <a:p>
          <a:endParaRPr lang="ru-RU"/>
        </a:p>
      </dgm:t>
    </dgm:pt>
    <dgm:pt modelId="{356B0008-1FC5-45A0-8EBF-74ABA767D773}" type="sibTrans" cxnId="{407AE240-46FB-4B92-8E36-8CFAC38520BF}">
      <dgm:prSet/>
      <dgm:spPr/>
      <dgm:t>
        <a:bodyPr/>
        <a:lstStyle/>
        <a:p>
          <a:endParaRPr lang="ru-RU"/>
        </a:p>
      </dgm:t>
    </dgm:pt>
    <dgm:pt modelId="{037E04A6-1C20-487C-895D-1D2296F03982}">
      <dgm:prSet phldrT="[Текст]" custT="1"/>
      <dgm:spPr/>
      <dgm:t>
        <a:bodyPr/>
        <a:lstStyle/>
        <a:p>
          <a:pPr>
            <a:buNone/>
          </a:pPr>
          <a:r>
            <a:rPr lang="ru-RU" sz="1300" b="1" dirty="0"/>
            <a:t>29 августа 2025 г. № 88</a:t>
          </a:r>
          <a:r>
            <a:rPr lang="ru-RU" sz="1300" dirty="0"/>
            <a:t> «Об утверждении Правил по охране труда при эксплуатации конвейерных, трубопроводных и других транспортных средств непрерывного действия»;</a:t>
          </a:r>
        </a:p>
      </dgm:t>
    </dgm:pt>
    <dgm:pt modelId="{062880A2-39C0-406F-A8C1-CC7C886BC582}" type="parTrans" cxnId="{664CA8BC-EAD1-4589-A1E3-F6D532352F8F}">
      <dgm:prSet/>
      <dgm:spPr/>
      <dgm:t>
        <a:bodyPr/>
        <a:lstStyle/>
        <a:p>
          <a:endParaRPr lang="ru-RU"/>
        </a:p>
      </dgm:t>
    </dgm:pt>
    <dgm:pt modelId="{7B6F3392-A9A4-464C-80D5-8FA0CF24B347}" type="sibTrans" cxnId="{664CA8BC-EAD1-4589-A1E3-F6D532352F8F}">
      <dgm:prSet/>
      <dgm:spPr/>
      <dgm:t>
        <a:bodyPr/>
        <a:lstStyle/>
        <a:p>
          <a:endParaRPr lang="ru-RU"/>
        </a:p>
      </dgm:t>
    </dgm:pt>
    <dgm:pt modelId="{61054562-2888-449E-AF0B-A5BC88D39664}">
      <dgm:prSet phldrT="[Текст]" custT="1"/>
      <dgm:spPr/>
      <dgm:t>
        <a:bodyPr/>
        <a:lstStyle/>
        <a:p>
          <a:pPr>
            <a:buNone/>
          </a:pPr>
          <a:r>
            <a:rPr lang="ru-RU" sz="1300" b="1" u="none" dirty="0">
              <a:latin typeface="+mn-lt"/>
            </a:rPr>
            <a:t>8 августа 2025 г. № 75 </a:t>
          </a:r>
          <a:r>
            <a:rPr lang="ru-RU" sz="1300" u="none" dirty="0">
              <a:latin typeface="+mn-lt"/>
            </a:rPr>
            <a:t>«Об изменении постановления Министерства труда и социальной защиты Республики Беларусь от 1 июля 2021 г. № 53» </a:t>
          </a:r>
        </a:p>
        <a:p>
          <a:pPr>
            <a:buNone/>
          </a:pPr>
          <a:r>
            <a:rPr lang="ru-RU" sz="1300" i="1" u="none" dirty="0">
              <a:latin typeface="+mn-lt"/>
            </a:rPr>
            <a:t>(внесены изменения в Правила по охране труда:</a:t>
          </a:r>
        </a:p>
        <a:p>
          <a:pPr>
            <a:buNone/>
          </a:pPr>
          <a:r>
            <a:rPr lang="ru-RU" sz="1300" i="1" u="none" dirty="0">
              <a:latin typeface="+mn-lt"/>
            </a:rPr>
            <a:t> </a:t>
          </a:r>
          <a:r>
            <a:rPr lang="ru-RU" sz="1300" b="1" i="1" u="none" dirty="0">
              <a:latin typeface="+mn-lt"/>
              <a:ea typeface="Calibri"/>
              <a:cs typeface="Times New Roman"/>
            </a:rPr>
            <a:t>порядок перемещения и скорость движения транспортных средств, в том числе напольного безрельсового транспорта по территории организации, в производственных и иных помещениях устанавливается локальным правовым актом в зависимости от конкретных условий </a:t>
          </a:r>
          <a:endParaRPr lang="ru-RU" sz="1300" b="1" i="1" u="none" dirty="0">
            <a:latin typeface="+mn-lt"/>
          </a:endParaRPr>
        </a:p>
        <a:p>
          <a:pPr>
            <a:buNone/>
          </a:pPr>
          <a:r>
            <a:rPr lang="ru-RU" sz="1300" i="1" u="none" dirty="0">
              <a:latin typeface="+mn-lt"/>
            </a:rPr>
            <a:t>урегулированы отдельные требования по охране труда при выполнении окрасочных работ, при эксплуатации фреоновых холодильных установок);</a:t>
          </a:r>
        </a:p>
      </dgm:t>
    </dgm:pt>
    <dgm:pt modelId="{D68E46DF-4CF6-4D31-B737-29937E5B1904}" type="parTrans" cxnId="{59D96769-49AF-4EA3-8FA6-FA5AE847403C}">
      <dgm:prSet/>
      <dgm:spPr/>
      <dgm:t>
        <a:bodyPr/>
        <a:lstStyle/>
        <a:p>
          <a:endParaRPr lang="ru-RU"/>
        </a:p>
      </dgm:t>
    </dgm:pt>
    <dgm:pt modelId="{F717C1B0-1BE7-4F54-AB2C-596CEAECF24F}" type="sibTrans" cxnId="{59D96769-49AF-4EA3-8FA6-FA5AE847403C}">
      <dgm:prSet/>
      <dgm:spPr/>
      <dgm:t>
        <a:bodyPr/>
        <a:lstStyle/>
        <a:p>
          <a:endParaRPr lang="ru-RU"/>
        </a:p>
      </dgm:t>
    </dgm:pt>
    <dgm:pt modelId="{940CF917-C439-4E0B-B35C-48E416C67FE1}" type="pres">
      <dgm:prSet presAssocID="{B15AE77E-A540-4150-8102-68745EF48B95}" presName="vert0" presStyleCnt="0">
        <dgm:presLayoutVars>
          <dgm:dir/>
          <dgm:animOne val="branch"/>
          <dgm:animLvl val="lvl"/>
        </dgm:presLayoutVars>
      </dgm:prSet>
      <dgm:spPr/>
    </dgm:pt>
    <dgm:pt modelId="{A032B1D9-4D9B-439A-921F-C58A47B7278E}" type="pres">
      <dgm:prSet presAssocID="{00DF0C41-2E27-473D-97F6-C2906EE46F3B}" presName="thickLine" presStyleLbl="alignNode1" presStyleIdx="0" presStyleCnt="1"/>
      <dgm:spPr/>
    </dgm:pt>
    <dgm:pt modelId="{1B2E531D-DF39-4F80-870A-A0F1CFE4EEE1}" type="pres">
      <dgm:prSet presAssocID="{00DF0C41-2E27-473D-97F6-C2906EE46F3B}" presName="horz1" presStyleCnt="0"/>
      <dgm:spPr/>
    </dgm:pt>
    <dgm:pt modelId="{01B1FA43-4047-47DD-81D4-D10F6CB7935B}" type="pres">
      <dgm:prSet presAssocID="{00DF0C41-2E27-473D-97F6-C2906EE46F3B}" presName="tx1" presStyleLbl="revTx" presStyleIdx="0" presStyleCnt="3"/>
      <dgm:spPr/>
    </dgm:pt>
    <dgm:pt modelId="{E16DBE14-D002-4F1B-A3B1-4FAD02769E07}" type="pres">
      <dgm:prSet presAssocID="{00DF0C41-2E27-473D-97F6-C2906EE46F3B}" presName="vert1" presStyleCnt="0"/>
      <dgm:spPr/>
    </dgm:pt>
    <dgm:pt modelId="{8BFB0621-B869-4563-8184-BF3AFAFB318F}" type="pres">
      <dgm:prSet presAssocID="{037E04A6-1C20-487C-895D-1D2296F03982}" presName="vertSpace2a" presStyleCnt="0"/>
      <dgm:spPr/>
    </dgm:pt>
    <dgm:pt modelId="{E99B9EFC-6DFC-4924-98CF-E40B75028339}" type="pres">
      <dgm:prSet presAssocID="{037E04A6-1C20-487C-895D-1D2296F03982}" presName="horz2" presStyleCnt="0"/>
      <dgm:spPr/>
    </dgm:pt>
    <dgm:pt modelId="{61D8C07F-8E8C-4FED-A798-D030058A2981}" type="pres">
      <dgm:prSet presAssocID="{037E04A6-1C20-487C-895D-1D2296F03982}" presName="horzSpace2" presStyleCnt="0"/>
      <dgm:spPr/>
    </dgm:pt>
    <dgm:pt modelId="{08FC77DD-D80F-4916-8A42-41600F971F55}" type="pres">
      <dgm:prSet presAssocID="{037E04A6-1C20-487C-895D-1D2296F03982}" presName="tx2" presStyleLbl="revTx" presStyleIdx="1" presStyleCnt="3"/>
      <dgm:spPr/>
    </dgm:pt>
    <dgm:pt modelId="{1B92E59D-4770-4895-AC17-BAA0C2AD4DF6}" type="pres">
      <dgm:prSet presAssocID="{037E04A6-1C20-487C-895D-1D2296F03982}" presName="vert2" presStyleCnt="0"/>
      <dgm:spPr/>
    </dgm:pt>
    <dgm:pt modelId="{2E1E27D4-18A5-4200-833E-2768B7A04AD5}" type="pres">
      <dgm:prSet presAssocID="{037E04A6-1C20-487C-895D-1D2296F03982}" presName="thinLine2b" presStyleLbl="callout" presStyleIdx="0" presStyleCnt="2" custLinFactY="-26564" custLinFactNeighborX="459" custLinFactNeighborY="-100000"/>
      <dgm:spPr/>
    </dgm:pt>
    <dgm:pt modelId="{AA2EF2C7-1296-44A7-AD5B-C953124F4735}" type="pres">
      <dgm:prSet presAssocID="{037E04A6-1C20-487C-895D-1D2296F03982}" presName="vertSpace2b" presStyleCnt="0"/>
      <dgm:spPr/>
    </dgm:pt>
    <dgm:pt modelId="{CA9E994B-0497-4422-BAEC-7BC2E2A0F2F0}" type="pres">
      <dgm:prSet presAssocID="{61054562-2888-449E-AF0B-A5BC88D39664}" presName="horz2" presStyleCnt="0"/>
      <dgm:spPr/>
    </dgm:pt>
    <dgm:pt modelId="{27184A0E-4762-48C0-B600-8053796D8D73}" type="pres">
      <dgm:prSet presAssocID="{61054562-2888-449E-AF0B-A5BC88D39664}" presName="horzSpace2" presStyleCnt="0"/>
      <dgm:spPr/>
    </dgm:pt>
    <dgm:pt modelId="{97D599A3-7276-48FF-85F8-EEEFD6B0EA87}" type="pres">
      <dgm:prSet presAssocID="{61054562-2888-449E-AF0B-A5BC88D39664}" presName="tx2" presStyleLbl="revTx" presStyleIdx="2" presStyleCnt="3" custScaleX="103749" custScaleY="371216"/>
      <dgm:spPr/>
    </dgm:pt>
    <dgm:pt modelId="{5FF0578B-3D67-4D25-9DF4-29EC22037B66}" type="pres">
      <dgm:prSet presAssocID="{61054562-2888-449E-AF0B-A5BC88D39664}" presName="vert2" presStyleCnt="0"/>
      <dgm:spPr/>
    </dgm:pt>
    <dgm:pt modelId="{102E6C09-0D1B-48C5-98F4-4CCB9BE3A16B}" type="pres">
      <dgm:prSet presAssocID="{61054562-2888-449E-AF0B-A5BC88D39664}" presName="thinLine2b" presStyleLbl="callout" presStyleIdx="1" presStyleCnt="2"/>
      <dgm:spPr/>
    </dgm:pt>
    <dgm:pt modelId="{D86B2947-11B9-433D-8B0E-C19C55CCCC9B}" type="pres">
      <dgm:prSet presAssocID="{61054562-2888-449E-AF0B-A5BC88D39664}" presName="vertSpace2b" presStyleCnt="0"/>
      <dgm:spPr/>
    </dgm:pt>
  </dgm:ptLst>
  <dgm:cxnLst>
    <dgm:cxn modelId="{EBAD8007-A01D-4972-B2DA-12B6B7B312B2}" type="presOf" srcId="{61054562-2888-449E-AF0B-A5BC88D39664}" destId="{97D599A3-7276-48FF-85F8-EEEFD6B0EA87}" srcOrd="0" destOrd="0" presId="urn:microsoft.com/office/officeart/2008/layout/LinedList"/>
    <dgm:cxn modelId="{E7270C3E-5ADE-4294-885E-5F9962CFE822}" type="presOf" srcId="{037E04A6-1C20-487C-895D-1D2296F03982}" destId="{08FC77DD-D80F-4916-8A42-41600F971F55}" srcOrd="0" destOrd="0" presId="urn:microsoft.com/office/officeart/2008/layout/LinedList"/>
    <dgm:cxn modelId="{407AE240-46FB-4B92-8E36-8CFAC38520BF}" srcId="{B15AE77E-A540-4150-8102-68745EF48B95}" destId="{00DF0C41-2E27-473D-97F6-C2906EE46F3B}" srcOrd="0" destOrd="0" parTransId="{6EB044ED-98E9-41EB-B872-57494603D5E4}" sibTransId="{356B0008-1FC5-45A0-8EBF-74ABA767D773}"/>
    <dgm:cxn modelId="{59D96769-49AF-4EA3-8FA6-FA5AE847403C}" srcId="{00DF0C41-2E27-473D-97F6-C2906EE46F3B}" destId="{61054562-2888-449E-AF0B-A5BC88D39664}" srcOrd="1" destOrd="0" parTransId="{D68E46DF-4CF6-4D31-B737-29937E5B1904}" sibTransId="{F717C1B0-1BE7-4F54-AB2C-596CEAECF24F}"/>
    <dgm:cxn modelId="{E382DF4F-4141-47F4-91C4-D424C73F866E}" type="presOf" srcId="{B15AE77E-A540-4150-8102-68745EF48B95}" destId="{940CF917-C439-4E0B-B35C-48E416C67FE1}" srcOrd="0" destOrd="0" presId="urn:microsoft.com/office/officeart/2008/layout/LinedList"/>
    <dgm:cxn modelId="{664CA8BC-EAD1-4589-A1E3-F6D532352F8F}" srcId="{00DF0C41-2E27-473D-97F6-C2906EE46F3B}" destId="{037E04A6-1C20-487C-895D-1D2296F03982}" srcOrd="0" destOrd="0" parTransId="{062880A2-39C0-406F-A8C1-CC7C886BC582}" sibTransId="{7B6F3392-A9A4-464C-80D5-8FA0CF24B347}"/>
    <dgm:cxn modelId="{EB2430F3-8768-4457-B072-F4E6593F5A8B}" type="presOf" srcId="{00DF0C41-2E27-473D-97F6-C2906EE46F3B}" destId="{01B1FA43-4047-47DD-81D4-D10F6CB7935B}" srcOrd="0" destOrd="0" presId="urn:microsoft.com/office/officeart/2008/layout/LinedList"/>
    <dgm:cxn modelId="{6E596F29-994D-41F5-9A02-C435AB032BA5}" type="presParOf" srcId="{940CF917-C439-4E0B-B35C-48E416C67FE1}" destId="{A032B1D9-4D9B-439A-921F-C58A47B7278E}" srcOrd="0" destOrd="0" presId="urn:microsoft.com/office/officeart/2008/layout/LinedList"/>
    <dgm:cxn modelId="{7F075B86-7B13-4720-9FFB-8CD58192D573}" type="presParOf" srcId="{940CF917-C439-4E0B-B35C-48E416C67FE1}" destId="{1B2E531D-DF39-4F80-870A-A0F1CFE4EEE1}" srcOrd="1" destOrd="0" presId="urn:microsoft.com/office/officeart/2008/layout/LinedList"/>
    <dgm:cxn modelId="{CC569E54-3430-4D29-A893-0C6F60AA40BF}" type="presParOf" srcId="{1B2E531D-DF39-4F80-870A-A0F1CFE4EEE1}" destId="{01B1FA43-4047-47DD-81D4-D10F6CB7935B}" srcOrd="0" destOrd="0" presId="urn:microsoft.com/office/officeart/2008/layout/LinedList"/>
    <dgm:cxn modelId="{281C5E61-F9D1-41DE-AE28-148BE70287ED}" type="presParOf" srcId="{1B2E531D-DF39-4F80-870A-A0F1CFE4EEE1}" destId="{E16DBE14-D002-4F1B-A3B1-4FAD02769E07}" srcOrd="1" destOrd="0" presId="urn:microsoft.com/office/officeart/2008/layout/LinedList"/>
    <dgm:cxn modelId="{15369FB5-903A-49F3-8470-1E1C201BC6F8}" type="presParOf" srcId="{E16DBE14-D002-4F1B-A3B1-4FAD02769E07}" destId="{8BFB0621-B869-4563-8184-BF3AFAFB318F}" srcOrd="0" destOrd="0" presId="urn:microsoft.com/office/officeart/2008/layout/LinedList"/>
    <dgm:cxn modelId="{D3FF916B-173D-40B7-8F9E-918FFFCFB0C4}" type="presParOf" srcId="{E16DBE14-D002-4F1B-A3B1-4FAD02769E07}" destId="{E99B9EFC-6DFC-4924-98CF-E40B75028339}" srcOrd="1" destOrd="0" presId="urn:microsoft.com/office/officeart/2008/layout/LinedList"/>
    <dgm:cxn modelId="{9A3C5B33-3E54-4F5A-BADC-3F7A38ED2060}" type="presParOf" srcId="{E99B9EFC-6DFC-4924-98CF-E40B75028339}" destId="{61D8C07F-8E8C-4FED-A798-D030058A2981}" srcOrd="0" destOrd="0" presId="urn:microsoft.com/office/officeart/2008/layout/LinedList"/>
    <dgm:cxn modelId="{65358846-A2A0-4722-930E-84BFF30CA4D7}" type="presParOf" srcId="{E99B9EFC-6DFC-4924-98CF-E40B75028339}" destId="{08FC77DD-D80F-4916-8A42-41600F971F55}" srcOrd="1" destOrd="0" presId="urn:microsoft.com/office/officeart/2008/layout/LinedList"/>
    <dgm:cxn modelId="{F84A3E7B-9833-4203-8D25-A569F719CDA9}" type="presParOf" srcId="{E99B9EFC-6DFC-4924-98CF-E40B75028339}" destId="{1B92E59D-4770-4895-AC17-BAA0C2AD4DF6}" srcOrd="2" destOrd="0" presId="urn:microsoft.com/office/officeart/2008/layout/LinedList"/>
    <dgm:cxn modelId="{154262BE-34B5-417A-90DB-6AAE38FEBBD8}" type="presParOf" srcId="{E16DBE14-D002-4F1B-A3B1-4FAD02769E07}" destId="{2E1E27D4-18A5-4200-833E-2768B7A04AD5}" srcOrd="2" destOrd="0" presId="urn:microsoft.com/office/officeart/2008/layout/LinedList"/>
    <dgm:cxn modelId="{D99B72BF-18CF-4071-BA27-B0FB71CE09A2}" type="presParOf" srcId="{E16DBE14-D002-4F1B-A3B1-4FAD02769E07}" destId="{AA2EF2C7-1296-44A7-AD5B-C953124F4735}" srcOrd="3" destOrd="0" presId="urn:microsoft.com/office/officeart/2008/layout/LinedList"/>
    <dgm:cxn modelId="{2C95B64B-DF35-434C-889C-4334FF9D7B05}" type="presParOf" srcId="{E16DBE14-D002-4F1B-A3B1-4FAD02769E07}" destId="{CA9E994B-0497-4422-BAEC-7BC2E2A0F2F0}" srcOrd="4" destOrd="0" presId="urn:microsoft.com/office/officeart/2008/layout/LinedList"/>
    <dgm:cxn modelId="{CE58FB79-F815-4F83-A00A-AF6AEACFCB80}" type="presParOf" srcId="{CA9E994B-0497-4422-BAEC-7BC2E2A0F2F0}" destId="{27184A0E-4762-48C0-B600-8053796D8D73}" srcOrd="0" destOrd="0" presId="urn:microsoft.com/office/officeart/2008/layout/LinedList"/>
    <dgm:cxn modelId="{B73FFDD0-7E1F-44CE-BD33-8514DBC51C64}" type="presParOf" srcId="{CA9E994B-0497-4422-BAEC-7BC2E2A0F2F0}" destId="{97D599A3-7276-48FF-85F8-EEEFD6B0EA87}" srcOrd="1" destOrd="0" presId="urn:microsoft.com/office/officeart/2008/layout/LinedList"/>
    <dgm:cxn modelId="{E51F4C75-25F7-41A7-9B87-C57E3EA35E69}" type="presParOf" srcId="{CA9E994B-0497-4422-BAEC-7BC2E2A0F2F0}" destId="{5FF0578B-3D67-4D25-9DF4-29EC22037B66}" srcOrd="2" destOrd="0" presId="urn:microsoft.com/office/officeart/2008/layout/LinedList"/>
    <dgm:cxn modelId="{B44D23E7-8D0D-42E9-953C-130CB0764AF4}" type="presParOf" srcId="{E16DBE14-D002-4F1B-A3B1-4FAD02769E07}" destId="{102E6C09-0D1B-48C5-98F4-4CCB9BE3A16B}" srcOrd="5" destOrd="0" presId="urn:microsoft.com/office/officeart/2008/layout/LinedList"/>
    <dgm:cxn modelId="{4E00E714-CA6A-44E3-B835-E0D975F9435A}" type="presParOf" srcId="{E16DBE14-D002-4F1B-A3B1-4FAD02769E07}" destId="{D86B2947-11B9-433D-8B0E-C19C55CCCC9B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15AE77E-A540-4150-8102-68745EF48B95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0DF0C41-2E27-473D-97F6-C2906EE46F3B}">
      <dgm:prSet phldrT="[Текст]" custT="1"/>
      <dgm:spPr/>
      <dgm:t>
        <a:bodyPr/>
        <a:lstStyle/>
        <a:p>
          <a:pPr>
            <a:buNone/>
          </a:pPr>
          <a:r>
            <a:rPr lang="ru-RU" sz="1500" b="0" i="0" dirty="0"/>
            <a:t>Совместные постановления:</a:t>
          </a:r>
        </a:p>
      </dgm:t>
    </dgm:pt>
    <dgm:pt modelId="{6EB044ED-98E9-41EB-B872-57494603D5E4}" type="parTrans" cxnId="{407AE240-46FB-4B92-8E36-8CFAC38520BF}">
      <dgm:prSet/>
      <dgm:spPr/>
      <dgm:t>
        <a:bodyPr/>
        <a:lstStyle/>
        <a:p>
          <a:endParaRPr lang="ru-RU"/>
        </a:p>
      </dgm:t>
    </dgm:pt>
    <dgm:pt modelId="{356B0008-1FC5-45A0-8EBF-74ABA767D773}" type="sibTrans" cxnId="{407AE240-46FB-4B92-8E36-8CFAC38520BF}">
      <dgm:prSet/>
      <dgm:spPr/>
      <dgm:t>
        <a:bodyPr/>
        <a:lstStyle/>
        <a:p>
          <a:endParaRPr lang="ru-RU"/>
        </a:p>
      </dgm:t>
    </dgm:pt>
    <dgm:pt modelId="{037E04A6-1C20-487C-895D-1D2296F03982}">
      <dgm:prSet phldrT="[Текст]" custT="1"/>
      <dgm:spPr/>
      <dgm:t>
        <a:bodyPr/>
        <a:lstStyle/>
        <a:p>
          <a:pPr>
            <a:buNone/>
          </a:pPr>
          <a:r>
            <a:rPr lang="ru-RU" sz="1300" b="1" i="1" dirty="0"/>
            <a:t>Министерства труда и социальной защиты Республики Беларусь и Министерства здравоохранения Республики Беларусь</a:t>
          </a:r>
          <a:r>
            <a:rPr lang="ru-RU" sz="1300" dirty="0"/>
            <a:t> от 6 ноября 2025 г. № 130/181 «Об утверждении Правил по охране труда при эксплуатации систем медицинского газоснабжения»;</a:t>
          </a:r>
        </a:p>
      </dgm:t>
    </dgm:pt>
    <dgm:pt modelId="{062880A2-39C0-406F-A8C1-CC7C886BC582}" type="parTrans" cxnId="{664CA8BC-EAD1-4589-A1E3-F6D532352F8F}">
      <dgm:prSet/>
      <dgm:spPr/>
      <dgm:t>
        <a:bodyPr/>
        <a:lstStyle/>
        <a:p>
          <a:endParaRPr lang="ru-RU"/>
        </a:p>
      </dgm:t>
    </dgm:pt>
    <dgm:pt modelId="{7B6F3392-A9A4-464C-80D5-8FA0CF24B347}" type="sibTrans" cxnId="{664CA8BC-EAD1-4589-A1E3-F6D532352F8F}">
      <dgm:prSet/>
      <dgm:spPr/>
      <dgm:t>
        <a:bodyPr/>
        <a:lstStyle/>
        <a:p>
          <a:endParaRPr lang="ru-RU"/>
        </a:p>
      </dgm:t>
    </dgm:pt>
    <dgm:pt modelId="{8F81FCD3-F2A7-4EC2-AB3E-9964B3BB3233}">
      <dgm:prSet phldrT="[Текст]" custT="1"/>
      <dgm:spPr/>
      <dgm:t>
        <a:bodyPr/>
        <a:lstStyle/>
        <a:p>
          <a:pPr>
            <a:buNone/>
          </a:pPr>
          <a:r>
            <a:rPr lang="ru-RU" sz="1300" b="1" i="1" dirty="0"/>
            <a:t>Министерства труда и социальной защиты Республики Беларусь и Министерства транспорта и коммуникаций Республики Беларусь</a:t>
          </a:r>
          <a:r>
            <a:rPr lang="ru-RU" sz="1300" dirty="0"/>
            <a:t> от 22 декабря 2025 г. № 144/104 «Об изменении постановления Министерства труда и социальной защиты Республики Беларусь и Министерства транспорта и коммуникаций Республики Беларусь от 16 апреля 2021 г. № 27/9»                                                                                </a:t>
          </a:r>
          <a:r>
            <a:rPr lang="ru-RU" sz="1200" i="1" dirty="0"/>
            <a:t>типовые нормы бесплатной выдачи средств индивидуальной защиты при осуществлении деятельности в области железнодорожного транспорта</a:t>
          </a:r>
        </a:p>
        <a:p>
          <a:pPr>
            <a:buNone/>
          </a:pPr>
          <a:r>
            <a:rPr lang="ru-RU" sz="1300" dirty="0"/>
            <a:t>;</a:t>
          </a:r>
        </a:p>
      </dgm:t>
    </dgm:pt>
    <dgm:pt modelId="{124569FD-B5F0-4484-87D9-C4012436469C}" type="parTrans" cxnId="{8F421DCD-8311-4101-85D2-97CF0307FC0A}">
      <dgm:prSet/>
      <dgm:spPr/>
      <dgm:t>
        <a:bodyPr/>
        <a:lstStyle/>
        <a:p>
          <a:endParaRPr lang="ru-RU"/>
        </a:p>
      </dgm:t>
    </dgm:pt>
    <dgm:pt modelId="{1B5E3554-EA99-40AA-85AA-B84624FAB3A3}" type="sibTrans" cxnId="{8F421DCD-8311-4101-85D2-97CF0307FC0A}">
      <dgm:prSet/>
      <dgm:spPr/>
      <dgm:t>
        <a:bodyPr/>
        <a:lstStyle/>
        <a:p>
          <a:endParaRPr lang="ru-RU"/>
        </a:p>
      </dgm:t>
    </dgm:pt>
    <dgm:pt modelId="{61054562-2888-449E-AF0B-A5BC88D39664}">
      <dgm:prSet phldrT="[Текст]" custT="1"/>
      <dgm:spPr/>
      <dgm:t>
        <a:bodyPr/>
        <a:lstStyle/>
        <a:p>
          <a:pPr>
            <a:buNone/>
          </a:pPr>
          <a:r>
            <a:rPr lang="ru-RU" sz="1300" b="1" i="1" dirty="0"/>
            <a:t>Министерства труда и социальной Республики Беларусь</a:t>
          </a:r>
          <a:r>
            <a:rPr lang="ru-RU" sz="1300" dirty="0"/>
            <a:t> </a:t>
          </a:r>
          <a:r>
            <a:rPr lang="ru-RU" sz="1300" b="1" dirty="0"/>
            <a:t>от 6 августа 2025 г. № 74/24</a:t>
          </a:r>
          <a:r>
            <a:rPr lang="ru-RU" sz="1300" dirty="0"/>
            <a:t> </a:t>
          </a:r>
          <a:r>
            <a:rPr lang="ru-RU" sz="1300" b="1" i="1" dirty="0"/>
            <a:t>защиты Республики Беларусь и Министерства связи и информатизации </a:t>
          </a:r>
          <a:r>
            <a:rPr lang="ru-RU" sz="1300" dirty="0"/>
            <a:t>«Об изменении постановления Министерства труда и социальной защиты Республики Беларусь и Министерства связи и информатизации Республики Беларусь от 14 февраля 2023 г. № 7/3» </a:t>
          </a:r>
        </a:p>
        <a:p>
          <a:pPr>
            <a:buNone/>
          </a:pPr>
          <a:r>
            <a:rPr lang="ru-RU" sz="1300" i="1" dirty="0"/>
            <a:t>(</a:t>
          </a:r>
          <a:r>
            <a:rPr lang="ru-RU" sz="1200" i="1" dirty="0"/>
            <a:t>актуализированы Правила по охране труда при выполнении работ на объектах радиосвязи);</a:t>
          </a:r>
          <a:endParaRPr lang="ru-RU" sz="1200" dirty="0"/>
        </a:p>
      </dgm:t>
    </dgm:pt>
    <dgm:pt modelId="{D68E46DF-4CF6-4D31-B737-29937E5B1904}" type="parTrans" cxnId="{59D96769-49AF-4EA3-8FA6-FA5AE847403C}">
      <dgm:prSet/>
      <dgm:spPr/>
      <dgm:t>
        <a:bodyPr/>
        <a:lstStyle/>
        <a:p>
          <a:endParaRPr lang="ru-RU"/>
        </a:p>
      </dgm:t>
    </dgm:pt>
    <dgm:pt modelId="{F717C1B0-1BE7-4F54-AB2C-596CEAECF24F}" type="sibTrans" cxnId="{59D96769-49AF-4EA3-8FA6-FA5AE847403C}">
      <dgm:prSet/>
      <dgm:spPr/>
      <dgm:t>
        <a:bodyPr/>
        <a:lstStyle/>
        <a:p>
          <a:endParaRPr lang="ru-RU"/>
        </a:p>
      </dgm:t>
    </dgm:pt>
    <dgm:pt modelId="{8F30C6C0-7ED3-4CAA-8A7B-EE5577EA64C0}">
      <dgm:prSet custT="1"/>
      <dgm:spPr/>
      <dgm:t>
        <a:bodyPr/>
        <a:lstStyle/>
        <a:p>
          <a:pPr>
            <a:buNone/>
          </a:pPr>
          <a:r>
            <a:rPr lang="ru-RU" sz="1300" b="1" i="1" dirty="0"/>
            <a:t>Министерства труда и социальной защиты Республики Беларусь и Министерства информации Республики Беларусь</a:t>
          </a:r>
          <a:r>
            <a:rPr lang="ru-RU" sz="1300" dirty="0"/>
            <a:t> </a:t>
          </a:r>
          <a:r>
            <a:rPr lang="ru-RU" sz="1300" b="1" dirty="0"/>
            <a:t>18 августа 2025 г. № 84/11 </a:t>
          </a:r>
        </a:p>
        <a:p>
          <a:pPr>
            <a:buNone/>
          </a:pPr>
          <a:r>
            <a:rPr lang="ru-RU" sz="1300" dirty="0"/>
            <a:t>«Об утверждении</a:t>
          </a:r>
          <a:r>
            <a:rPr lang="ru-RU" sz="1300" b="1" dirty="0"/>
            <a:t> </a:t>
          </a:r>
          <a:r>
            <a:rPr lang="ru-RU" sz="1300" dirty="0"/>
            <a:t>Правил по охране труда при проведении полиграфических работ»;</a:t>
          </a:r>
        </a:p>
      </dgm:t>
    </dgm:pt>
    <dgm:pt modelId="{5D7A7F6C-BD30-45AC-BE7B-FCAE19E2C84B}" type="parTrans" cxnId="{0E0F0919-28E5-4C25-8CD3-B19D08B55A79}">
      <dgm:prSet/>
      <dgm:spPr/>
      <dgm:t>
        <a:bodyPr/>
        <a:lstStyle/>
        <a:p>
          <a:endParaRPr lang="ru-RU"/>
        </a:p>
      </dgm:t>
    </dgm:pt>
    <dgm:pt modelId="{42E1D2A7-A691-45D6-9A3C-8B92BCE54236}" type="sibTrans" cxnId="{0E0F0919-28E5-4C25-8CD3-B19D08B55A79}">
      <dgm:prSet/>
      <dgm:spPr/>
      <dgm:t>
        <a:bodyPr/>
        <a:lstStyle/>
        <a:p>
          <a:endParaRPr lang="ru-RU"/>
        </a:p>
      </dgm:t>
    </dgm:pt>
    <dgm:pt modelId="{940CF917-C439-4E0B-B35C-48E416C67FE1}" type="pres">
      <dgm:prSet presAssocID="{B15AE77E-A540-4150-8102-68745EF48B95}" presName="vert0" presStyleCnt="0">
        <dgm:presLayoutVars>
          <dgm:dir/>
          <dgm:animOne val="branch"/>
          <dgm:animLvl val="lvl"/>
        </dgm:presLayoutVars>
      </dgm:prSet>
      <dgm:spPr/>
    </dgm:pt>
    <dgm:pt modelId="{A032B1D9-4D9B-439A-921F-C58A47B7278E}" type="pres">
      <dgm:prSet presAssocID="{00DF0C41-2E27-473D-97F6-C2906EE46F3B}" presName="thickLine" presStyleLbl="alignNode1" presStyleIdx="0" presStyleCnt="1"/>
      <dgm:spPr/>
    </dgm:pt>
    <dgm:pt modelId="{1B2E531D-DF39-4F80-870A-A0F1CFE4EEE1}" type="pres">
      <dgm:prSet presAssocID="{00DF0C41-2E27-473D-97F6-C2906EE46F3B}" presName="horz1" presStyleCnt="0"/>
      <dgm:spPr/>
    </dgm:pt>
    <dgm:pt modelId="{01B1FA43-4047-47DD-81D4-D10F6CB7935B}" type="pres">
      <dgm:prSet presAssocID="{00DF0C41-2E27-473D-97F6-C2906EE46F3B}" presName="tx1" presStyleLbl="revTx" presStyleIdx="0" presStyleCnt="5"/>
      <dgm:spPr/>
    </dgm:pt>
    <dgm:pt modelId="{E16DBE14-D002-4F1B-A3B1-4FAD02769E07}" type="pres">
      <dgm:prSet presAssocID="{00DF0C41-2E27-473D-97F6-C2906EE46F3B}" presName="vert1" presStyleCnt="0"/>
      <dgm:spPr/>
    </dgm:pt>
    <dgm:pt modelId="{8BFB0621-B869-4563-8184-BF3AFAFB318F}" type="pres">
      <dgm:prSet presAssocID="{037E04A6-1C20-487C-895D-1D2296F03982}" presName="vertSpace2a" presStyleCnt="0"/>
      <dgm:spPr/>
    </dgm:pt>
    <dgm:pt modelId="{E99B9EFC-6DFC-4924-98CF-E40B75028339}" type="pres">
      <dgm:prSet presAssocID="{037E04A6-1C20-487C-895D-1D2296F03982}" presName="horz2" presStyleCnt="0"/>
      <dgm:spPr/>
    </dgm:pt>
    <dgm:pt modelId="{61D8C07F-8E8C-4FED-A798-D030058A2981}" type="pres">
      <dgm:prSet presAssocID="{037E04A6-1C20-487C-895D-1D2296F03982}" presName="horzSpace2" presStyleCnt="0"/>
      <dgm:spPr/>
    </dgm:pt>
    <dgm:pt modelId="{08FC77DD-D80F-4916-8A42-41600F971F55}" type="pres">
      <dgm:prSet presAssocID="{037E04A6-1C20-487C-895D-1D2296F03982}" presName="tx2" presStyleLbl="revTx" presStyleIdx="1" presStyleCnt="5" custScaleY="187342"/>
      <dgm:spPr/>
    </dgm:pt>
    <dgm:pt modelId="{1B92E59D-4770-4895-AC17-BAA0C2AD4DF6}" type="pres">
      <dgm:prSet presAssocID="{037E04A6-1C20-487C-895D-1D2296F03982}" presName="vert2" presStyleCnt="0"/>
      <dgm:spPr/>
    </dgm:pt>
    <dgm:pt modelId="{2E1E27D4-18A5-4200-833E-2768B7A04AD5}" type="pres">
      <dgm:prSet presAssocID="{037E04A6-1C20-487C-895D-1D2296F03982}" presName="thinLine2b" presStyleLbl="callout" presStyleIdx="0" presStyleCnt="4" custLinFactY="-400000" custLinFactNeighborX="878" custLinFactNeighborY="-406656"/>
      <dgm:spPr/>
    </dgm:pt>
    <dgm:pt modelId="{AA2EF2C7-1296-44A7-AD5B-C953124F4735}" type="pres">
      <dgm:prSet presAssocID="{037E04A6-1C20-487C-895D-1D2296F03982}" presName="vertSpace2b" presStyleCnt="0"/>
      <dgm:spPr/>
    </dgm:pt>
    <dgm:pt modelId="{960604DA-2FCF-4223-9544-BEE9B5D49DBF}" type="pres">
      <dgm:prSet presAssocID="{8F81FCD3-F2A7-4EC2-AB3E-9964B3BB3233}" presName="horz2" presStyleCnt="0"/>
      <dgm:spPr/>
    </dgm:pt>
    <dgm:pt modelId="{1FB1D1D2-28A0-4025-8391-B725F98225F5}" type="pres">
      <dgm:prSet presAssocID="{8F81FCD3-F2A7-4EC2-AB3E-9964B3BB3233}" presName="horzSpace2" presStyleCnt="0"/>
      <dgm:spPr/>
    </dgm:pt>
    <dgm:pt modelId="{A6682748-C9DE-4714-9A17-DFB58AADE8A0}" type="pres">
      <dgm:prSet presAssocID="{8F81FCD3-F2A7-4EC2-AB3E-9964B3BB3233}" presName="tx2" presStyleLbl="revTx" presStyleIdx="2" presStyleCnt="5" custScaleX="112821" custScaleY="222493" custLinFactNeighborX="131" custLinFactNeighborY="-37642"/>
      <dgm:spPr/>
    </dgm:pt>
    <dgm:pt modelId="{3B4C5A59-4DF4-417D-9C98-840ACDBB484C}" type="pres">
      <dgm:prSet presAssocID="{8F81FCD3-F2A7-4EC2-AB3E-9964B3BB3233}" presName="vert2" presStyleCnt="0"/>
      <dgm:spPr/>
    </dgm:pt>
    <dgm:pt modelId="{ADB61A07-B3F2-49B0-87B3-A70CCDBEC00E}" type="pres">
      <dgm:prSet presAssocID="{8F81FCD3-F2A7-4EC2-AB3E-9964B3BB3233}" presName="thinLine2b" presStyleLbl="callout" presStyleIdx="1" presStyleCnt="4" custLinFactY="-300000" custLinFactNeighborX="2003" custLinFactNeighborY="-375209"/>
      <dgm:spPr/>
    </dgm:pt>
    <dgm:pt modelId="{F85BEBBC-B018-4EB7-B1E3-08736AD2606C}" type="pres">
      <dgm:prSet presAssocID="{8F81FCD3-F2A7-4EC2-AB3E-9964B3BB3233}" presName="vertSpace2b" presStyleCnt="0"/>
      <dgm:spPr/>
    </dgm:pt>
    <dgm:pt modelId="{CA9E994B-0497-4422-BAEC-7BC2E2A0F2F0}" type="pres">
      <dgm:prSet presAssocID="{61054562-2888-449E-AF0B-A5BC88D39664}" presName="horz2" presStyleCnt="0"/>
      <dgm:spPr/>
    </dgm:pt>
    <dgm:pt modelId="{27184A0E-4762-48C0-B600-8053796D8D73}" type="pres">
      <dgm:prSet presAssocID="{61054562-2888-449E-AF0B-A5BC88D39664}" presName="horzSpace2" presStyleCnt="0"/>
      <dgm:spPr/>
    </dgm:pt>
    <dgm:pt modelId="{97D599A3-7276-48FF-85F8-EEEFD6B0EA87}" type="pres">
      <dgm:prSet presAssocID="{61054562-2888-449E-AF0B-A5BC88D39664}" presName="tx2" presStyleLbl="revTx" presStyleIdx="3" presStyleCnt="5" custScaleX="107204" custScaleY="211209" custLinFactNeighborX="131" custLinFactNeighborY="-17602"/>
      <dgm:spPr/>
    </dgm:pt>
    <dgm:pt modelId="{5FF0578B-3D67-4D25-9DF4-29EC22037B66}" type="pres">
      <dgm:prSet presAssocID="{61054562-2888-449E-AF0B-A5BC88D39664}" presName="vert2" presStyleCnt="0"/>
      <dgm:spPr/>
    </dgm:pt>
    <dgm:pt modelId="{102E6C09-0D1B-48C5-98F4-4CCB9BE3A16B}" type="pres">
      <dgm:prSet presAssocID="{61054562-2888-449E-AF0B-A5BC88D39664}" presName="thinLine2b" presStyleLbl="callout" presStyleIdx="2" presStyleCnt="4" custLinFactNeighborX="932" custLinFactNeighborY="91757"/>
      <dgm:spPr/>
    </dgm:pt>
    <dgm:pt modelId="{D86B2947-11B9-433D-8B0E-C19C55CCCC9B}" type="pres">
      <dgm:prSet presAssocID="{61054562-2888-449E-AF0B-A5BC88D39664}" presName="vertSpace2b" presStyleCnt="0"/>
      <dgm:spPr/>
    </dgm:pt>
    <dgm:pt modelId="{9E92D242-11F3-4FAC-A827-71E5EC73F63B}" type="pres">
      <dgm:prSet presAssocID="{8F30C6C0-7ED3-4CAA-8A7B-EE5577EA64C0}" presName="horz2" presStyleCnt="0"/>
      <dgm:spPr/>
    </dgm:pt>
    <dgm:pt modelId="{498B2AA0-5B60-4D4B-9083-2AC269EB2287}" type="pres">
      <dgm:prSet presAssocID="{8F30C6C0-7ED3-4CAA-8A7B-EE5577EA64C0}" presName="horzSpace2" presStyleCnt="0"/>
      <dgm:spPr/>
    </dgm:pt>
    <dgm:pt modelId="{31B4DD09-B1A6-4252-8972-F98C074926CA}" type="pres">
      <dgm:prSet presAssocID="{8F30C6C0-7ED3-4CAA-8A7B-EE5577EA64C0}" presName="tx2" presStyleLbl="revTx" presStyleIdx="4" presStyleCnt="5" custAng="0" custScaleX="108958" custScaleY="142082"/>
      <dgm:spPr/>
    </dgm:pt>
    <dgm:pt modelId="{FB12D45C-96B4-4D95-96BA-7F80344D8369}" type="pres">
      <dgm:prSet presAssocID="{8F30C6C0-7ED3-4CAA-8A7B-EE5577EA64C0}" presName="vert2" presStyleCnt="0"/>
      <dgm:spPr/>
    </dgm:pt>
    <dgm:pt modelId="{1004E46F-CB25-4C91-BFB4-F0B901BF0F20}" type="pres">
      <dgm:prSet presAssocID="{8F30C6C0-7ED3-4CAA-8A7B-EE5577EA64C0}" presName="thinLine2b" presStyleLbl="callout" presStyleIdx="3" presStyleCnt="4"/>
      <dgm:spPr/>
    </dgm:pt>
    <dgm:pt modelId="{DDA545ED-27C1-4A2D-95D3-FB92604D83FB}" type="pres">
      <dgm:prSet presAssocID="{8F30C6C0-7ED3-4CAA-8A7B-EE5577EA64C0}" presName="vertSpace2b" presStyleCnt="0"/>
      <dgm:spPr/>
    </dgm:pt>
  </dgm:ptLst>
  <dgm:cxnLst>
    <dgm:cxn modelId="{EBAD8007-A01D-4972-B2DA-12B6B7B312B2}" type="presOf" srcId="{61054562-2888-449E-AF0B-A5BC88D39664}" destId="{97D599A3-7276-48FF-85F8-EEEFD6B0EA87}" srcOrd="0" destOrd="0" presId="urn:microsoft.com/office/officeart/2008/layout/LinedList"/>
    <dgm:cxn modelId="{0E0F0919-28E5-4C25-8CD3-B19D08B55A79}" srcId="{00DF0C41-2E27-473D-97F6-C2906EE46F3B}" destId="{8F30C6C0-7ED3-4CAA-8A7B-EE5577EA64C0}" srcOrd="3" destOrd="0" parTransId="{5D7A7F6C-BD30-45AC-BE7B-FCAE19E2C84B}" sibTransId="{42E1D2A7-A691-45D6-9A3C-8B92BCE54236}"/>
    <dgm:cxn modelId="{AA8A6321-D7F8-4DA9-B31E-508183C098C2}" type="presOf" srcId="{8F30C6C0-7ED3-4CAA-8A7B-EE5577EA64C0}" destId="{31B4DD09-B1A6-4252-8972-F98C074926CA}" srcOrd="0" destOrd="0" presId="urn:microsoft.com/office/officeart/2008/layout/LinedList"/>
    <dgm:cxn modelId="{E7270C3E-5ADE-4294-885E-5F9962CFE822}" type="presOf" srcId="{037E04A6-1C20-487C-895D-1D2296F03982}" destId="{08FC77DD-D80F-4916-8A42-41600F971F55}" srcOrd="0" destOrd="0" presId="urn:microsoft.com/office/officeart/2008/layout/LinedList"/>
    <dgm:cxn modelId="{407AE240-46FB-4B92-8E36-8CFAC38520BF}" srcId="{B15AE77E-A540-4150-8102-68745EF48B95}" destId="{00DF0C41-2E27-473D-97F6-C2906EE46F3B}" srcOrd="0" destOrd="0" parTransId="{6EB044ED-98E9-41EB-B872-57494603D5E4}" sibTransId="{356B0008-1FC5-45A0-8EBF-74ABA767D773}"/>
    <dgm:cxn modelId="{59D96769-49AF-4EA3-8FA6-FA5AE847403C}" srcId="{00DF0C41-2E27-473D-97F6-C2906EE46F3B}" destId="{61054562-2888-449E-AF0B-A5BC88D39664}" srcOrd="2" destOrd="0" parTransId="{D68E46DF-4CF6-4D31-B737-29937E5B1904}" sibTransId="{F717C1B0-1BE7-4F54-AB2C-596CEAECF24F}"/>
    <dgm:cxn modelId="{EE3A964F-B5A0-41ED-AFCE-AEAC47513E1B}" type="presOf" srcId="{8F81FCD3-F2A7-4EC2-AB3E-9964B3BB3233}" destId="{A6682748-C9DE-4714-9A17-DFB58AADE8A0}" srcOrd="0" destOrd="0" presId="urn:microsoft.com/office/officeart/2008/layout/LinedList"/>
    <dgm:cxn modelId="{E382DF4F-4141-47F4-91C4-D424C73F866E}" type="presOf" srcId="{B15AE77E-A540-4150-8102-68745EF48B95}" destId="{940CF917-C439-4E0B-B35C-48E416C67FE1}" srcOrd="0" destOrd="0" presId="urn:microsoft.com/office/officeart/2008/layout/LinedList"/>
    <dgm:cxn modelId="{664CA8BC-EAD1-4589-A1E3-F6D532352F8F}" srcId="{00DF0C41-2E27-473D-97F6-C2906EE46F3B}" destId="{037E04A6-1C20-487C-895D-1D2296F03982}" srcOrd="0" destOrd="0" parTransId="{062880A2-39C0-406F-A8C1-CC7C886BC582}" sibTransId="{7B6F3392-A9A4-464C-80D5-8FA0CF24B347}"/>
    <dgm:cxn modelId="{8F421DCD-8311-4101-85D2-97CF0307FC0A}" srcId="{00DF0C41-2E27-473D-97F6-C2906EE46F3B}" destId="{8F81FCD3-F2A7-4EC2-AB3E-9964B3BB3233}" srcOrd="1" destOrd="0" parTransId="{124569FD-B5F0-4484-87D9-C4012436469C}" sibTransId="{1B5E3554-EA99-40AA-85AA-B84624FAB3A3}"/>
    <dgm:cxn modelId="{EB2430F3-8768-4457-B072-F4E6593F5A8B}" type="presOf" srcId="{00DF0C41-2E27-473D-97F6-C2906EE46F3B}" destId="{01B1FA43-4047-47DD-81D4-D10F6CB7935B}" srcOrd="0" destOrd="0" presId="urn:microsoft.com/office/officeart/2008/layout/LinedList"/>
    <dgm:cxn modelId="{6E596F29-994D-41F5-9A02-C435AB032BA5}" type="presParOf" srcId="{940CF917-C439-4E0B-B35C-48E416C67FE1}" destId="{A032B1D9-4D9B-439A-921F-C58A47B7278E}" srcOrd="0" destOrd="0" presId="urn:microsoft.com/office/officeart/2008/layout/LinedList"/>
    <dgm:cxn modelId="{7F075B86-7B13-4720-9FFB-8CD58192D573}" type="presParOf" srcId="{940CF917-C439-4E0B-B35C-48E416C67FE1}" destId="{1B2E531D-DF39-4F80-870A-A0F1CFE4EEE1}" srcOrd="1" destOrd="0" presId="urn:microsoft.com/office/officeart/2008/layout/LinedList"/>
    <dgm:cxn modelId="{CC569E54-3430-4D29-A893-0C6F60AA40BF}" type="presParOf" srcId="{1B2E531D-DF39-4F80-870A-A0F1CFE4EEE1}" destId="{01B1FA43-4047-47DD-81D4-D10F6CB7935B}" srcOrd="0" destOrd="0" presId="urn:microsoft.com/office/officeart/2008/layout/LinedList"/>
    <dgm:cxn modelId="{281C5E61-F9D1-41DE-AE28-148BE70287ED}" type="presParOf" srcId="{1B2E531D-DF39-4F80-870A-A0F1CFE4EEE1}" destId="{E16DBE14-D002-4F1B-A3B1-4FAD02769E07}" srcOrd="1" destOrd="0" presId="urn:microsoft.com/office/officeart/2008/layout/LinedList"/>
    <dgm:cxn modelId="{15369FB5-903A-49F3-8470-1E1C201BC6F8}" type="presParOf" srcId="{E16DBE14-D002-4F1B-A3B1-4FAD02769E07}" destId="{8BFB0621-B869-4563-8184-BF3AFAFB318F}" srcOrd="0" destOrd="0" presId="urn:microsoft.com/office/officeart/2008/layout/LinedList"/>
    <dgm:cxn modelId="{D3FF916B-173D-40B7-8F9E-918FFFCFB0C4}" type="presParOf" srcId="{E16DBE14-D002-4F1B-A3B1-4FAD02769E07}" destId="{E99B9EFC-6DFC-4924-98CF-E40B75028339}" srcOrd="1" destOrd="0" presId="urn:microsoft.com/office/officeart/2008/layout/LinedList"/>
    <dgm:cxn modelId="{9A3C5B33-3E54-4F5A-BADC-3F7A38ED2060}" type="presParOf" srcId="{E99B9EFC-6DFC-4924-98CF-E40B75028339}" destId="{61D8C07F-8E8C-4FED-A798-D030058A2981}" srcOrd="0" destOrd="0" presId="urn:microsoft.com/office/officeart/2008/layout/LinedList"/>
    <dgm:cxn modelId="{65358846-A2A0-4722-930E-84BFF30CA4D7}" type="presParOf" srcId="{E99B9EFC-6DFC-4924-98CF-E40B75028339}" destId="{08FC77DD-D80F-4916-8A42-41600F971F55}" srcOrd="1" destOrd="0" presId="urn:microsoft.com/office/officeart/2008/layout/LinedList"/>
    <dgm:cxn modelId="{F84A3E7B-9833-4203-8D25-A569F719CDA9}" type="presParOf" srcId="{E99B9EFC-6DFC-4924-98CF-E40B75028339}" destId="{1B92E59D-4770-4895-AC17-BAA0C2AD4DF6}" srcOrd="2" destOrd="0" presId="urn:microsoft.com/office/officeart/2008/layout/LinedList"/>
    <dgm:cxn modelId="{154262BE-34B5-417A-90DB-6AAE38FEBBD8}" type="presParOf" srcId="{E16DBE14-D002-4F1B-A3B1-4FAD02769E07}" destId="{2E1E27D4-18A5-4200-833E-2768B7A04AD5}" srcOrd="2" destOrd="0" presId="urn:microsoft.com/office/officeart/2008/layout/LinedList"/>
    <dgm:cxn modelId="{D99B72BF-18CF-4071-BA27-B0FB71CE09A2}" type="presParOf" srcId="{E16DBE14-D002-4F1B-A3B1-4FAD02769E07}" destId="{AA2EF2C7-1296-44A7-AD5B-C953124F4735}" srcOrd="3" destOrd="0" presId="urn:microsoft.com/office/officeart/2008/layout/LinedList"/>
    <dgm:cxn modelId="{E56DB744-7C70-458B-B1EE-F3DABEFFA4F0}" type="presParOf" srcId="{E16DBE14-D002-4F1B-A3B1-4FAD02769E07}" destId="{960604DA-2FCF-4223-9544-BEE9B5D49DBF}" srcOrd="4" destOrd="0" presId="urn:microsoft.com/office/officeart/2008/layout/LinedList"/>
    <dgm:cxn modelId="{38BA9849-70E9-4357-A05C-DEE47D3BEA1D}" type="presParOf" srcId="{960604DA-2FCF-4223-9544-BEE9B5D49DBF}" destId="{1FB1D1D2-28A0-4025-8391-B725F98225F5}" srcOrd="0" destOrd="0" presId="urn:microsoft.com/office/officeart/2008/layout/LinedList"/>
    <dgm:cxn modelId="{32435541-9118-4756-91B3-43B318C1792A}" type="presParOf" srcId="{960604DA-2FCF-4223-9544-BEE9B5D49DBF}" destId="{A6682748-C9DE-4714-9A17-DFB58AADE8A0}" srcOrd="1" destOrd="0" presId="urn:microsoft.com/office/officeart/2008/layout/LinedList"/>
    <dgm:cxn modelId="{7BA893CD-1C99-4132-860C-1EF3A638B36B}" type="presParOf" srcId="{960604DA-2FCF-4223-9544-BEE9B5D49DBF}" destId="{3B4C5A59-4DF4-417D-9C98-840ACDBB484C}" srcOrd="2" destOrd="0" presId="urn:microsoft.com/office/officeart/2008/layout/LinedList"/>
    <dgm:cxn modelId="{BBF824E8-1AEB-4045-9E7E-4B74FA4D2C7F}" type="presParOf" srcId="{E16DBE14-D002-4F1B-A3B1-4FAD02769E07}" destId="{ADB61A07-B3F2-49B0-87B3-A70CCDBEC00E}" srcOrd="5" destOrd="0" presId="urn:microsoft.com/office/officeart/2008/layout/LinedList"/>
    <dgm:cxn modelId="{35DC831E-1846-4218-9187-E515BF7CFD39}" type="presParOf" srcId="{E16DBE14-D002-4F1B-A3B1-4FAD02769E07}" destId="{F85BEBBC-B018-4EB7-B1E3-08736AD2606C}" srcOrd="6" destOrd="0" presId="urn:microsoft.com/office/officeart/2008/layout/LinedList"/>
    <dgm:cxn modelId="{2C95B64B-DF35-434C-889C-4334FF9D7B05}" type="presParOf" srcId="{E16DBE14-D002-4F1B-A3B1-4FAD02769E07}" destId="{CA9E994B-0497-4422-BAEC-7BC2E2A0F2F0}" srcOrd="7" destOrd="0" presId="urn:microsoft.com/office/officeart/2008/layout/LinedList"/>
    <dgm:cxn modelId="{CE58FB79-F815-4F83-A00A-AF6AEACFCB80}" type="presParOf" srcId="{CA9E994B-0497-4422-BAEC-7BC2E2A0F2F0}" destId="{27184A0E-4762-48C0-B600-8053796D8D73}" srcOrd="0" destOrd="0" presId="urn:microsoft.com/office/officeart/2008/layout/LinedList"/>
    <dgm:cxn modelId="{B73FFDD0-7E1F-44CE-BD33-8514DBC51C64}" type="presParOf" srcId="{CA9E994B-0497-4422-BAEC-7BC2E2A0F2F0}" destId="{97D599A3-7276-48FF-85F8-EEEFD6B0EA87}" srcOrd="1" destOrd="0" presId="urn:microsoft.com/office/officeart/2008/layout/LinedList"/>
    <dgm:cxn modelId="{E51F4C75-25F7-41A7-9B87-C57E3EA35E69}" type="presParOf" srcId="{CA9E994B-0497-4422-BAEC-7BC2E2A0F2F0}" destId="{5FF0578B-3D67-4D25-9DF4-29EC22037B66}" srcOrd="2" destOrd="0" presId="urn:microsoft.com/office/officeart/2008/layout/LinedList"/>
    <dgm:cxn modelId="{B44D23E7-8D0D-42E9-953C-130CB0764AF4}" type="presParOf" srcId="{E16DBE14-D002-4F1B-A3B1-4FAD02769E07}" destId="{102E6C09-0D1B-48C5-98F4-4CCB9BE3A16B}" srcOrd="8" destOrd="0" presId="urn:microsoft.com/office/officeart/2008/layout/LinedList"/>
    <dgm:cxn modelId="{4E00E714-CA6A-44E3-B835-E0D975F9435A}" type="presParOf" srcId="{E16DBE14-D002-4F1B-A3B1-4FAD02769E07}" destId="{D86B2947-11B9-433D-8B0E-C19C55CCCC9B}" srcOrd="9" destOrd="0" presId="urn:microsoft.com/office/officeart/2008/layout/LinedList"/>
    <dgm:cxn modelId="{631F73A5-B43E-4459-93FB-769AD3F3E195}" type="presParOf" srcId="{E16DBE14-D002-4F1B-A3B1-4FAD02769E07}" destId="{9E92D242-11F3-4FAC-A827-71E5EC73F63B}" srcOrd="10" destOrd="0" presId="urn:microsoft.com/office/officeart/2008/layout/LinedList"/>
    <dgm:cxn modelId="{3E6A7A0A-14F8-41B4-B332-17AFB60F2BF4}" type="presParOf" srcId="{9E92D242-11F3-4FAC-A827-71E5EC73F63B}" destId="{498B2AA0-5B60-4D4B-9083-2AC269EB2287}" srcOrd="0" destOrd="0" presId="urn:microsoft.com/office/officeart/2008/layout/LinedList"/>
    <dgm:cxn modelId="{76EAB4FD-5B4E-4FAD-8623-F3291EE8877D}" type="presParOf" srcId="{9E92D242-11F3-4FAC-A827-71E5EC73F63B}" destId="{31B4DD09-B1A6-4252-8972-F98C074926CA}" srcOrd="1" destOrd="0" presId="urn:microsoft.com/office/officeart/2008/layout/LinedList"/>
    <dgm:cxn modelId="{E74956ED-1AF7-401F-A879-53AD4F53ECEC}" type="presParOf" srcId="{9E92D242-11F3-4FAC-A827-71E5EC73F63B}" destId="{FB12D45C-96B4-4D95-96BA-7F80344D8369}" srcOrd="2" destOrd="0" presId="urn:microsoft.com/office/officeart/2008/layout/LinedList"/>
    <dgm:cxn modelId="{5F6679E0-EF1F-4C86-AC05-251E14915691}" type="presParOf" srcId="{E16DBE14-D002-4F1B-A3B1-4FAD02769E07}" destId="{1004E46F-CB25-4C91-BFB4-F0B901BF0F20}" srcOrd="11" destOrd="0" presId="urn:microsoft.com/office/officeart/2008/layout/LinedList"/>
    <dgm:cxn modelId="{ED3A3682-E3BD-48C8-94A8-C24AF7945765}" type="presParOf" srcId="{E16DBE14-D002-4F1B-A3B1-4FAD02769E07}" destId="{DDA545ED-27C1-4A2D-95D3-FB92604D83FB}" srcOrd="12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13386C-2ED4-485B-836C-5E73CA072B95}">
      <dsp:nvSpPr>
        <dsp:cNvPr id="0" name=""/>
        <dsp:cNvSpPr/>
      </dsp:nvSpPr>
      <dsp:spPr>
        <a:xfrm>
          <a:off x="0" y="0"/>
          <a:ext cx="2664295" cy="2811045"/>
        </a:xfrm>
        <a:prstGeom prst="pie">
          <a:avLst>
            <a:gd name="adj1" fmla="val 5400000"/>
            <a:gd name="adj2" fmla="val 16200000"/>
          </a:avLst>
        </a:prstGeom>
        <a:solidFill>
          <a:srgbClr val="719B7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6E0439-61A7-478F-A756-6FFDC288EA84}">
      <dsp:nvSpPr>
        <dsp:cNvPr id="0" name=""/>
        <dsp:cNvSpPr/>
      </dsp:nvSpPr>
      <dsp:spPr>
        <a:xfrm>
          <a:off x="1332147" y="0"/>
          <a:ext cx="6444717" cy="266429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4B8A4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44000" lvl="0" indent="0" algn="l" defTabSz="6223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ru-RU" altLang="ru-RU" sz="1400" b="1" kern="1200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144000" lvl="0" indent="0" algn="l" defTabSz="6223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ru-RU" sz="1400" b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Снижение численности работников</a:t>
          </a:r>
          <a:r>
            <a:rPr lang="ru-RU" altLang="ru-RU" sz="1400" b="1" kern="1200" dirty="0">
              <a:latin typeface="Arial" panose="020B0604020202020204" pitchFamily="34" charset="0"/>
              <a:cs typeface="Arial" panose="020B0604020202020204" pitchFamily="34" charset="0"/>
            </a:rPr>
            <a:t>, занятых на рабочих местах с вредными и (или) опасными условиями труда </a:t>
          </a:r>
          <a:br>
            <a:rPr lang="ru-RU" altLang="ru-RU" sz="1400" b="1" kern="120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altLang="ru-RU" sz="1400" b="1" kern="1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(2021г. – не менее 1%, 2025г. – 8% к 2020г.)</a:t>
          </a:r>
          <a:br>
            <a:rPr lang="ru-RU" altLang="ru-RU" sz="1400" b="1" kern="120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altLang="ru-RU" sz="1400" b="1" kern="1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</a:p>
      </dsp:txBody>
      <dsp:txXfrm>
        <a:off x="1332147" y="0"/>
        <a:ext cx="6444717" cy="799279"/>
      </dsp:txXfrm>
    </dsp:sp>
    <dsp:sp modelId="{33FC541A-8E48-446C-871D-257EFE0327EB}">
      <dsp:nvSpPr>
        <dsp:cNvPr id="0" name=""/>
        <dsp:cNvSpPr/>
      </dsp:nvSpPr>
      <dsp:spPr>
        <a:xfrm>
          <a:off x="466247" y="915847"/>
          <a:ext cx="1731801" cy="1731801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429315-4644-41B9-B835-E53B105B7376}">
      <dsp:nvSpPr>
        <dsp:cNvPr id="0" name=""/>
        <dsp:cNvSpPr/>
      </dsp:nvSpPr>
      <dsp:spPr>
        <a:xfrm>
          <a:off x="1332147" y="934576"/>
          <a:ext cx="6444717" cy="146120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4400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ru-RU" sz="1400" b="1" kern="1200" dirty="0">
              <a:latin typeface="Arial" panose="020B0604020202020204" pitchFamily="34" charset="0"/>
              <a:cs typeface="Arial" panose="020B0604020202020204" pitchFamily="34" charset="0"/>
            </a:rPr>
            <a:t>Количество работников, занятых на рабочих местах с вредными и (или) опасными условиями труда </a:t>
          </a:r>
          <a:br>
            <a:rPr lang="ru-RU" altLang="ru-RU" sz="1400" b="1" kern="120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altLang="ru-RU" sz="1400" b="1" kern="1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(2021г. – не более 750 </a:t>
          </a:r>
          <a:r>
            <a:rPr lang="ru-RU" altLang="ru-RU" sz="1400" b="1" kern="1200" dirty="0" err="1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тыс.чел</a:t>
          </a:r>
          <a:r>
            <a:rPr lang="ru-RU" altLang="ru-RU" sz="1400" b="1" kern="1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., 2025г. – 690 </a:t>
          </a:r>
          <a:r>
            <a:rPr lang="ru-RU" altLang="ru-RU" sz="1400" b="1" kern="1200" dirty="0" err="1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тыс.чел</a:t>
          </a:r>
          <a:r>
            <a:rPr lang="ru-RU" altLang="ru-RU" sz="1400" b="1" kern="1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.)</a:t>
          </a:r>
        </a:p>
      </dsp:txBody>
      <dsp:txXfrm>
        <a:off x="1332147" y="934576"/>
        <a:ext cx="6444717" cy="674415"/>
      </dsp:txXfrm>
    </dsp:sp>
    <dsp:sp modelId="{80E78149-9974-4EF9-A24F-0527E017ED63}">
      <dsp:nvSpPr>
        <dsp:cNvPr id="0" name=""/>
        <dsp:cNvSpPr/>
      </dsp:nvSpPr>
      <dsp:spPr>
        <a:xfrm>
          <a:off x="936105" y="1656190"/>
          <a:ext cx="799279" cy="799279"/>
        </a:xfrm>
        <a:prstGeom prst="pie">
          <a:avLst>
            <a:gd name="adj1" fmla="val 5400000"/>
            <a:gd name="adj2" fmla="val 16200000"/>
          </a:avLst>
        </a:prstGeom>
        <a:solidFill>
          <a:srgbClr val="719B7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0F1D5D-07CE-47C7-9CF6-0A26B80293EE}">
      <dsp:nvSpPr>
        <dsp:cNvPr id="0" name=""/>
        <dsp:cNvSpPr/>
      </dsp:nvSpPr>
      <dsp:spPr>
        <a:xfrm>
          <a:off x="1332147" y="1657989"/>
          <a:ext cx="6444717" cy="68047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4400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ru-RU" sz="1400" b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Внедрение систем управления охраной труда </a:t>
          </a:r>
          <a:br>
            <a:rPr lang="ru-RU" altLang="ru-RU" sz="1400" b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altLang="ru-RU" sz="1400" b="1" kern="1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(2021г. – 70%, 2025г. – 100%)</a:t>
          </a:r>
        </a:p>
      </dsp:txBody>
      <dsp:txXfrm>
        <a:off x="1332147" y="1657989"/>
        <a:ext cx="6444717" cy="68047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32B1D9-4D9B-439A-921F-C58A47B7278E}">
      <dsp:nvSpPr>
        <dsp:cNvPr id="0" name=""/>
        <dsp:cNvSpPr/>
      </dsp:nvSpPr>
      <dsp:spPr>
        <a:xfrm>
          <a:off x="0" y="0"/>
          <a:ext cx="842493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B1FA43-4047-47DD-81D4-D10F6CB7935B}">
      <dsp:nvSpPr>
        <dsp:cNvPr id="0" name=""/>
        <dsp:cNvSpPr/>
      </dsp:nvSpPr>
      <dsp:spPr>
        <a:xfrm>
          <a:off x="0" y="0"/>
          <a:ext cx="1632331" cy="33844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0" i="0" kern="1200" dirty="0"/>
            <a:t>Совместные постановления:</a:t>
          </a:r>
        </a:p>
      </dsp:txBody>
      <dsp:txXfrm>
        <a:off x="0" y="0"/>
        <a:ext cx="1632331" cy="3384449"/>
      </dsp:txXfrm>
    </dsp:sp>
    <dsp:sp modelId="{08FC77DD-D80F-4916-8A42-41600F971F55}">
      <dsp:nvSpPr>
        <dsp:cNvPr id="0" name=""/>
        <dsp:cNvSpPr/>
      </dsp:nvSpPr>
      <dsp:spPr>
        <a:xfrm>
          <a:off x="1754756" y="37678"/>
          <a:ext cx="6406900" cy="14117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i="1" kern="1200" dirty="0"/>
            <a:t>Министерства труда и социальной защиты Республики Беларусь и Министерства культуры Республики Беларусь</a:t>
          </a:r>
          <a:r>
            <a:rPr lang="ru-RU" sz="1400" kern="1200" dirty="0"/>
            <a:t> </a:t>
          </a:r>
          <a:r>
            <a:rPr lang="ru-RU" sz="1400" b="1" kern="1200" dirty="0"/>
            <a:t>от 11 марта 2026 г.       № 17/29</a:t>
          </a:r>
          <a:r>
            <a:rPr lang="ru-RU" sz="1400" kern="1200" dirty="0"/>
            <a:t> «Об утверждении Правил по охране труда при производстве фильмов»;</a:t>
          </a:r>
        </a:p>
      </dsp:txBody>
      <dsp:txXfrm>
        <a:off x="1754756" y="37678"/>
        <a:ext cx="6406900" cy="1411750"/>
      </dsp:txXfrm>
    </dsp:sp>
    <dsp:sp modelId="{2E1E27D4-18A5-4200-833E-2768B7A04AD5}">
      <dsp:nvSpPr>
        <dsp:cNvPr id="0" name=""/>
        <dsp:cNvSpPr/>
      </dsp:nvSpPr>
      <dsp:spPr>
        <a:xfrm>
          <a:off x="1689658" y="1152207"/>
          <a:ext cx="652932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682748-C9DE-4714-9A17-DFB58AADE8A0}">
      <dsp:nvSpPr>
        <dsp:cNvPr id="0" name=""/>
        <dsp:cNvSpPr/>
      </dsp:nvSpPr>
      <dsp:spPr>
        <a:xfrm>
          <a:off x="1761182" y="1203449"/>
          <a:ext cx="6663753" cy="18587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i="1" kern="1200" dirty="0"/>
            <a:t>Министерства труда и социальной защиты Республики Беларусь и Министерства культуры Республики Беларусь </a:t>
          </a:r>
          <a:r>
            <a:rPr lang="ru-RU" sz="1400" b="1" kern="1200" dirty="0"/>
            <a:t>от 28 апреля 2026 г.         № 32/44</a:t>
          </a:r>
          <a:r>
            <a:rPr lang="ru-RU" sz="1400" kern="1200" dirty="0"/>
            <a:t> «Об утверждении Правил по охране труда в зоопарках»;</a:t>
          </a:r>
        </a:p>
      </dsp:txBody>
      <dsp:txXfrm>
        <a:off x="1761182" y="1203449"/>
        <a:ext cx="6663753" cy="1858767"/>
      </dsp:txXfrm>
    </dsp:sp>
    <dsp:sp modelId="{ADB61A07-B3F2-49B0-87B3-A70CCDBEC00E}">
      <dsp:nvSpPr>
        <dsp:cNvPr id="0" name=""/>
        <dsp:cNvSpPr/>
      </dsp:nvSpPr>
      <dsp:spPr>
        <a:xfrm>
          <a:off x="1763113" y="3096502"/>
          <a:ext cx="652932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F91745-421A-469C-A914-068BD6A935F3}">
      <dsp:nvSpPr>
        <dsp:cNvPr id="0" name=""/>
        <dsp:cNvSpPr/>
      </dsp:nvSpPr>
      <dsp:spPr>
        <a:xfrm>
          <a:off x="0" y="1863"/>
          <a:ext cx="871296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F8FC34-4AC9-4765-9162-AB2A0F5CC926}">
      <dsp:nvSpPr>
        <dsp:cNvPr id="0" name=""/>
        <dsp:cNvSpPr/>
      </dsp:nvSpPr>
      <dsp:spPr>
        <a:xfrm>
          <a:off x="0" y="1863"/>
          <a:ext cx="1497541" cy="38126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500" kern="1200" dirty="0"/>
            <a:t>Постановления Совета Министров Республики Беларусь:</a:t>
          </a:r>
        </a:p>
        <a:p>
          <a:pPr marL="0"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500" kern="1200" dirty="0"/>
        </a:p>
      </dsp:txBody>
      <dsp:txXfrm>
        <a:off x="0" y="1863"/>
        <a:ext cx="1497541" cy="3812697"/>
      </dsp:txXfrm>
    </dsp:sp>
    <dsp:sp modelId="{20C04F7B-85C0-4B1A-98D9-0EAA481570BF}">
      <dsp:nvSpPr>
        <dsp:cNvPr id="0" name=""/>
        <dsp:cNvSpPr/>
      </dsp:nvSpPr>
      <dsp:spPr>
        <a:xfrm>
          <a:off x="1609856" y="105186"/>
          <a:ext cx="7095328" cy="36022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/>
            <a:t>8 апреля 2026 г. № 175 </a:t>
          </a:r>
          <a:r>
            <a:rPr lang="ru-RU" sz="1500" kern="1200" dirty="0"/>
            <a:t>«</a:t>
          </a:r>
          <a:r>
            <a:rPr lang="ru-RU" sz="1500" u="sng" kern="1200" dirty="0"/>
            <a:t>О списках производств, работ, профессий, должностей и показателей для целей профессионального пенсионного страхования</a:t>
          </a:r>
          <a:r>
            <a:rPr lang="ru-RU" sz="1500" kern="1200" dirty="0"/>
            <a:t>» 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i="1" kern="1200" dirty="0"/>
            <a:t>(актуализированы:</a:t>
          </a:r>
        </a:p>
        <a:p>
          <a:pPr marL="0" lvl="0" indent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i="1" kern="1200" dirty="0"/>
            <a:t>         Список производств, работ, профессий, должностей и показателей на подземных работах, на работах с особо вредными и особо тяжелыми условиями труда для целей профессионального пенсионного страхования; </a:t>
          </a:r>
        </a:p>
        <a:p>
          <a:pPr marL="0" lvl="0" indent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i="1" kern="1200" dirty="0"/>
            <a:t>         Список производств, работ, профессий, должностей и показателей на работах с вредными и тяжелыми условиями труда для целей профессионального пенсионного страхования.</a:t>
          </a:r>
        </a:p>
        <a:p>
          <a:pPr marL="0" lvl="0" indent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/>
            <a:t>         </a:t>
          </a:r>
          <a:r>
            <a:rPr lang="ru-RU" sz="1500" i="1" kern="1200" dirty="0"/>
            <a:t>Списки с учетом изменений в технологиях и организации производств, а также проведенной работы по улучшению условий труда в рамках реализации Государственной программы, сокращен более чем на 400 позиций (с 1543 до 1142).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500" i="1" kern="1200" dirty="0"/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500" kern="1200" dirty="0"/>
        </a:p>
      </dsp:txBody>
      <dsp:txXfrm>
        <a:off x="1609856" y="105186"/>
        <a:ext cx="7095328" cy="3602239"/>
      </dsp:txXfrm>
    </dsp:sp>
    <dsp:sp modelId="{FFC35E2A-4A60-4EDB-A593-7574585BB045}">
      <dsp:nvSpPr>
        <dsp:cNvPr id="0" name=""/>
        <dsp:cNvSpPr/>
      </dsp:nvSpPr>
      <dsp:spPr>
        <a:xfrm>
          <a:off x="1497541" y="3707425"/>
          <a:ext cx="599016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32B1D9-4D9B-439A-921F-C58A47B7278E}">
      <dsp:nvSpPr>
        <dsp:cNvPr id="0" name=""/>
        <dsp:cNvSpPr/>
      </dsp:nvSpPr>
      <dsp:spPr>
        <a:xfrm>
          <a:off x="0" y="0"/>
          <a:ext cx="856895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B1FA43-4047-47DD-81D4-D10F6CB7935B}">
      <dsp:nvSpPr>
        <dsp:cNvPr id="0" name=""/>
        <dsp:cNvSpPr/>
      </dsp:nvSpPr>
      <dsp:spPr>
        <a:xfrm>
          <a:off x="0" y="0"/>
          <a:ext cx="1668602" cy="42306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0" i="0" kern="1200" dirty="0"/>
            <a:t>постановления Министерства труда и социальной защиты Республики Беларусь </a:t>
          </a:r>
          <a:r>
            <a:rPr lang="ru-RU" sz="1700" b="0" i="0" kern="1200"/>
            <a:t>от:</a:t>
          </a:r>
          <a:endParaRPr lang="ru-RU" sz="1700" b="0" i="0" kern="1200" dirty="0"/>
        </a:p>
      </dsp:txBody>
      <dsp:txXfrm>
        <a:off x="0" y="0"/>
        <a:ext cx="1668602" cy="4230636"/>
      </dsp:txXfrm>
    </dsp:sp>
    <dsp:sp modelId="{A6682748-C9DE-4714-9A17-DFB58AADE8A0}">
      <dsp:nvSpPr>
        <dsp:cNvPr id="0" name=""/>
        <dsp:cNvSpPr/>
      </dsp:nvSpPr>
      <dsp:spPr>
        <a:xfrm>
          <a:off x="1793747" y="88000"/>
          <a:ext cx="6773446" cy="11198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/>
            <a:t>8 мая 2026 г. № 40 </a:t>
          </a:r>
          <a:r>
            <a:rPr lang="ru-RU" sz="1300" kern="1200" dirty="0"/>
            <a:t>«Об утверждении </a:t>
          </a:r>
          <a:r>
            <a:rPr lang="ru-RU" sz="1300" u="sng" kern="1200" dirty="0"/>
            <a:t>Инструкции о порядке применения списков </a:t>
          </a:r>
          <a:r>
            <a:rPr lang="ru-RU" sz="1300" kern="1200" dirty="0"/>
            <a:t>производств, работ, профессий, должностей и показателей для целей профессионального пенсионного страхования»;</a:t>
          </a:r>
        </a:p>
      </dsp:txBody>
      <dsp:txXfrm>
        <a:off x="1793747" y="88000"/>
        <a:ext cx="6773446" cy="1119841"/>
      </dsp:txXfrm>
    </dsp:sp>
    <dsp:sp modelId="{ADB61A07-B3F2-49B0-87B3-A70CCDBEC00E}">
      <dsp:nvSpPr>
        <dsp:cNvPr id="0" name=""/>
        <dsp:cNvSpPr/>
      </dsp:nvSpPr>
      <dsp:spPr>
        <a:xfrm>
          <a:off x="1656188" y="1120012"/>
          <a:ext cx="667441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D599A3-7276-48FF-85F8-EEEFD6B0EA87}">
      <dsp:nvSpPr>
        <dsp:cNvPr id="0" name=""/>
        <dsp:cNvSpPr/>
      </dsp:nvSpPr>
      <dsp:spPr>
        <a:xfrm>
          <a:off x="1800231" y="1384153"/>
          <a:ext cx="6667544" cy="28464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/>
            <a:t>8 мая 2026 г. №  41 </a:t>
          </a:r>
          <a:r>
            <a:rPr lang="ru-RU" sz="1300" kern="1200" dirty="0"/>
            <a:t>«Об изменении постановлений Министерства труда и социальной защиты Республики Беларусь» 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i="1" kern="1200" dirty="0"/>
            <a:t>(внесены изменения в:</a:t>
          </a:r>
        </a:p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i="1" kern="1200" dirty="0"/>
            <a:t>            Инструкцию по оценке условий труда при аттестации рабочих мест по условиям труда, утвержденную постановлением Министерства труда и социальной защиты Республики Беларусь от 22 февраля 2008 г. № 35,</a:t>
          </a:r>
        </a:p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i="1" kern="1200" dirty="0"/>
            <a:t>            Инструкцию о порядке ведения трудовых книжек, утвержденную постановлением Министерства труда и социальной защиты Республики Беларусь от 16 июня 2014 г. № 40, </a:t>
          </a:r>
        </a:p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i="1" kern="1200" dirty="0"/>
            <a:t>           Инструкцию о порядке осуществления оценки качества проведения аттестации рабочих мест по условиям труда, утвержденную постановлением Министерства труда и социальной защиты Республики Беларусь от 23 июля 2019 г. № 41).</a:t>
          </a:r>
          <a:endParaRPr lang="ru-RU" sz="1300" kern="1200" dirty="0"/>
        </a:p>
      </dsp:txBody>
      <dsp:txXfrm>
        <a:off x="1800231" y="1384153"/>
        <a:ext cx="6667544" cy="2846482"/>
      </dsp:txXfrm>
    </dsp:sp>
    <dsp:sp modelId="{102E6C09-0D1B-48C5-98F4-4CCB9BE3A16B}">
      <dsp:nvSpPr>
        <dsp:cNvPr id="0" name=""/>
        <dsp:cNvSpPr/>
      </dsp:nvSpPr>
      <dsp:spPr>
        <a:xfrm>
          <a:off x="1668602" y="4142325"/>
          <a:ext cx="667441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13386C-2ED4-485B-836C-5E73CA072B95}">
      <dsp:nvSpPr>
        <dsp:cNvPr id="0" name=""/>
        <dsp:cNvSpPr/>
      </dsp:nvSpPr>
      <dsp:spPr>
        <a:xfrm>
          <a:off x="-28" y="-57"/>
          <a:ext cx="2899454" cy="2899511"/>
        </a:xfrm>
        <a:prstGeom prst="pie">
          <a:avLst>
            <a:gd name="adj1" fmla="val 5400000"/>
            <a:gd name="adj2" fmla="val 16200000"/>
          </a:avLst>
        </a:prstGeom>
        <a:solidFill>
          <a:srgbClr val="719B7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6E0439-61A7-478F-A756-6FFDC288EA84}">
      <dsp:nvSpPr>
        <dsp:cNvPr id="0" name=""/>
        <dsp:cNvSpPr/>
      </dsp:nvSpPr>
      <dsp:spPr>
        <a:xfrm>
          <a:off x="1449727" y="0"/>
          <a:ext cx="6344661" cy="289945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4B8A4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44000" lvl="0" indent="0" algn="l" defTabSz="6223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ru-RU" altLang="ru-RU" sz="1400" b="1" kern="1200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lvl="0" indent="0" algn="ctr" defTabSz="622300" rtl="0">
            <a:spcBef>
              <a:spcPct val="0"/>
            </a:spcBef>
            <a:spcAft>
              <a:spcPct val="35000"/>
            </a:spcAft>
            <a:buNone/>
          </a:pPr>
          <a:r>
            <a:rPr lang="ru-RU" altLang="ru-RU" sz="1400" b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улучшение условий труда в организациях за счет механизации и автоматизации производственных процессов, модернизации средств коллективной защиты</a:t>
          </a:r>
        </a:p>
        <a:p>
          <a:pPr marL="144000" lvl="0" indent="0" algn="l" defTabSz="6223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ru-RU" sz="1400" b="1" kern="1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</a:p>
      </dsp:txBody>
      <dsp:txXfrm>
        <a:off x="1449727" y="0"/>
        <a:ext cx="6344661" cy="869826"/>
      </dsp:txXfrm>
    </dsp:sp>
    <dsp:sp modelId="{33FC541A-8E48-446C-871D-257EFE0327EB}">
      <dsp:nvSpPr>
        <dsp:cNvPr id="0" name=""/>
        <dsp:cNvSpPr/>
      </dsp:nvSpPr>
      <dsp:spPr>
        <a:xfrm>
          <a:off x="507399" y="996682"/>
          <a:ext cx="1884655" cy="1884655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429315-4644-41B9-B835-E53B105B7376}">
      <dsp:nvSpPr>
        <dsp:cNvPr id="0" name=""/>
        <dsp:cNvSpPr/>
      </dsp:nvSpPr>
      <dsp:spPr>
        <a:xfrm>
          <a:off x="1449727" y="791433"/>
          <a:ext cx="6344661" cy="142478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altLang="ru-RU" sz="1400" b="1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ru-RU" sz="1400" b="1" kern="1200" dirty="0">
              <a:latin typeface="Arial" panose="020B0604020202020204" pitchFamily="34" charset="0"/>
              <a:cs typeface="Arial" panose="020B0604020202020204" pitchFamily="34" charset="0"/>
            </a:rPr>
            <a:t>реализация мероприятий, направленных на предупреждение (профилактику) гибели и </a:t>
          </a:r>
          <a:r>
            <a:rPr lang="ru-RU" altLang="ru-RU" sz="1400" b="1" kern="1200" dirty="0" err="1">
              <a:latin typeface="Arial" panose="020B0604020202020204" pitchFamily="34" charset="0"/>
              <a:cs typeface="Arial" panose="020B0604020202020204" pitchFamily="34" charset="0"/>
            </a:rPr>
            <a:t>травмирования</a:t>
          </a:r>
          <a:r>
            <a:rPr lang="ru-RU" altLang="ru-RU" sz="1400" b="1" kern="1200" dirty="0">
              <a:latin typeface="Arial" panose="020B0604020202020204" pitchFamily="34" charset="0"/>
              <a:cs typeface="Arial" panose="020B0604020202020204" pitchFamily="34" charset="0"/>
            </a:rPr>
            <a:t> работников в организациях, на основе мониторинга состояния и анализа причин производственного травматизма</a:t>
          </a:r>
          <a:endParaRPr lang="ru-RU" altLang="ru-RU" sz="1400" b="1" kern="1200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449727" y="791433"/>
        <a:ext cx="6344661" cy="657602"/>
      </dsp:txXfrm>
    </dsp:sp>
    <dsp:sp modelId="{80E78149-9974-4EF9-A24F-0527E017ED63}">
      <dsp:nvSpPr>
        <dsp:cNvPr id="0" name=""/>
        <dsp:cNvSpPr/>
      </dsp:nvSpPr>
      <dsp:spPr>
        <a:xfrm>
          <a:off x="1018728" y="1802370"/>
          <a:ext cx="869826" cy="869826"/>
        </a:xfrm>
        <a:prstGeom prst="pie">
          <a:avLst>
            <a:gd name="adj1" fmla="val 5400000"/>
            <a:gd name="adj2" fmla="val 16200000"/>
          </a:avLst>
        </a:prstGeom>
        <a:solidFill>
          <a:srgbClr val="719B7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0F1D5D-07CE-47C7-9CF6-0A26B80293EE}">
      <dsp:nvSpPr>
        <dsp:cNvPr id="0" name=""/>
        <dsp:cNvSpPr/>
      </dsp:nvSpPr>
      <dsp:spPr>
        <a:xfrm>
          <a:off x="1449663" y="1691807"/>
          <a:ext cx="6344661" cy="47262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ru-RU" sz="1400" b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перевод взаимодействия органов государственного управления с организациями по вопросам охраны труда в электронный формат</a:t>
          </a:r>
          <a:endParaRPr lang="ru-RU" altLang="ru-RU" sz="1400" b="1" kern="1200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449663" y="1691807"/>
        <a:ext cx="6344661" cy="47262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F91745-421A-469C-A914-068BD6A935F3}">
      <dsp:nvSpPr>
        <dsp:cNvPr id="0" name=""/>
        <dsp:cNvSpPr/>
      </dsp:nvSpPr>
      <dsp:spPr>
        <a:xfrm>
          <a:off x="0" y="0"/>
          <a:ext cx="907300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F8FC34-4AC9-4765-9162-AB2A0F5CC926}">
      <dsp:nvSpPr>
        <dsp:cNvPr id="0" name=""/>
        <dsp:cNvSpPr/>
      </dsp:nvSpPr>
      <dsp:spPr>
        <a:xfrm>
          <a:off x="0" y="0"/>
          <a:ext cx="1483224" cy="38884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500" kern="1200" dirty="0"/>
            <a:t>Постановления Совета Министров Республики Беларусь:</a:t>
          </a:r>
        </a:p>
        <a:p>
          <a:pPr marL="0"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500" kern="1200" dirty="0"/>
        </a:p>
      </dsp:txBody>
      <dsp:txXfrm>
        <a:off x="0" y="0"/>
        <a:ext cx="1483224" cy="3888431"/>
      </dsp:txXfrm>
    </dsp:sp>
    <dsp:sp modelId="{20C04F7B-85C0-4B1A-98D9-0EAA481570BF}">
      <dsp:nvSpPr>
        <dsp:cNvPr id="0" name=""/>
        <dsp:cNvSpPr/>
      </dsp:nvSpPr>
      <dsp:spPr>
        <a:xfrm>
          <a:off x="1594465" y="54965"/>
          <a:ext cx="7395772" cy="18192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/>
            <a:t>25 февраля 2025 г. № 110 </a:t>
          </a:r>
          <a:r>
            <a:rPr lang="ru-RU" sz="1300" kern="1200" dirty="0"/>
            <a:t>«О</a:t>
          </a:r>
          <a:r>
            <a:rPr lang="be-BY" sz="1300" kern="1200" dirty="0"/>
            <a:t>б изменении постановления Совета Министров Республики Беларусь от 19 января 2008 г. № 73</a:t>
          </a:r>
          <a:r>
            <a:rPr lang="ru-RU" sz="1300" kern="1200" dirty="0"/>
            <a:t>» </a:t>
          </a:r>
        </a:p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i="1" kern="1200" dirty="0"/>
            <a:t>(внесены изменения в постановление Совета Министров Республики Беларусь от</a:t>
          </a:r>
          <a:r>
            <a:rPr lang="en-US" sz="1300" i="1" kern="1200" dirty="0"/>
            <a:t> </a:t>
          </a:r>
          <a:r>
            <a:rPr lang="ru-RU" sz="1300" i="1" kern="1200" dirty="0"/>
            <a:t>19</a:t>
          </a:r>
          <a:r>
            <a:rPr lang="en-US" sz="1300" i="1" kern="1200" dirty="0"/>
            <a:t> </a:t>
          </a:r>
          <a:r>
            <a:rPr lang="ru-RU" sz="1300" i="1" kern="1200" dirty="0"/>
            <a:t>января 2008 г. № 73 «</a:t>
          </a:r>
          <a:r>
            <a:rPr lang="ru-RU" sz="1300" i="1" u="sng" kern="1200" dirty="0"/>
            <a:t>О дополнительных отпусках за работу с вредными и (или) опасными условиями труда и особый характер работы</a:t>
          </a:r>
          <a:r>
            <a:rPr lang="ru-RU" sz="1300" i="1" kern="1200" dirty="0"/>
            <a:t>» в части установления права на компенсацию в виде дополнительного отпуска за особый характер работы работникам, выполняющим водолазные работы (спуски), а также уточнения порядка предоставления работникам дополнительного отпуска за особый характер работы, если они на дату предоставления трудового отпуска не отработали весь рабочий год);</a:t>
          </a:r>
          <a:endParaRPr lang="ru-RU" sz="1300" kern="1200" dirty="0"/>
        </a:p>
      </dsp:txBody>
      <dsp:txXfrm>
        <a:off x="1594465" y="54965"/>
        <a:ext cx="7395772" cy="1819281"/>
      </dsp:txXfrm>
    </dsp:sp>
    <dsp:sp modelId="{FFC35E2A-4A60-4EDB-A593-7574585BB045}">
      <dsp:nvSpPr>
        <dsp:cNvPr id="0" name=""/>
        <dsp:cNvSpPr/>
      </dsp:nvSpPr>
      <dsp:spPr>
        <a:xfrm>
          <a:off x="1483224" y="1874247"/>
          <a:ext cx="593289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3D5E9B-FAB4-4AAB-892B-44C0243ACF63}">
      <dsp:nvSpPr>
        <dsp:cNvPr id="0" name=""/>
        <dsp:cNvSpPr/>
      </dsp:nvSpPr>
      <dsp:spPr>
        <a:xfrm>
          <a:off x="1594465" y="1929213"/>
          <a:ext cx="7410850" cy="6258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/>
            <a:t>18 сентября 2025 г. № 509 </a:t>
          </a:r>
          <a:r>
            <a:rPr lang="ru-RU" sz="1300" kern="1200" dirty="0"/>
            <a:t>«Об утверждении Протокола о внесении изменений в </a:t>
          </a:r>
          <a:r>
            <a:rPr lang="ru-RU" sz="1300" u="sng" kern="1200" dirty="0"/>
            <a:t>Соглашение о порядке расследования несчастных случаев на производстве</a:t>
          </a:r>
          <a:r>
            <a:rPr lang="ru-RU" sz="1300" kern="1200" dirty="0"/>
            <a:t>, происшедших с работниками при нахождении их вне государства проживания, от 9 декабря 1994 года».</a:t>
          </a:r>
        </a:p>
      </dsp:txBody>
      <dsp:txXfrm>
        <a:off x="1594465" y="1929213"/>
        <a:ext cx="7410850" cy="625896"/>
      </dsp:txXfrm>
    </dsp:sp>
    <dsp:sp modelId="{2B742C43-4277-46C2-AB23-C6F88E64E561}">
      <dsp:nvSpPr>
        <dsp:cNvPr id="0" name=""/>
        <dsp:cNvSpPr/>
      </dsp:nvSpPr>
      <dsp:spPr>
        <a:xfrm>
          <a:off x="1483224" y="2555109"/>
          <a:ext cx="593289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B23A4C-342C-4794-94FD-A75140CBF6D1}">
      <dsp:nvSpPr>
        <dsp:cNvPr id="0" name=""/>
        <dsp:cNvSpPr/>
      </dsp:nvSpPr>
      <dsp:spPr>
        <a:xfrm>
          <a:off x="1594465" y="2610075"/>
          <a:ext cx="7469008" cy="12230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/>
            <a:t>21 ноября 2025 г. № 660 </a:t>
          </a:r>
          <a:r>
            <a:rPr lang="ru-RU" sz="1300" kern="1200" dirty="0"/>
            <a:t>«Об изменении постановлений Совета Министров Республики Беларусь» 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i="1" kern="1200" dirty="0"/>
            <a:t>(постановление Совета Министров Республики Беларусь от 15 января 2004 г.  № 30            </a:t>
          </a:r>
          <a:r>
            <a:rPr lang="ru-RU" sz="1300" i="1" u="sng" kern="1200" dirty="0" err="1"/>
            <a:t>ˮО</a:t>
          </a:r>
          <a:r>
            <a:rPr lang="ru-RU" sz="1300" i="1" u="sng" kern="1200" dirty="0"/>
            <a:t> расследовании и учете несчастных случаев на производстве и профессиональных заболеваний</a:t>
          </a:r>
          <a:r>
            <a:rPr lang="ru-RU" sz="1300" i="1" kern="1200" dirty="0"/>
            <a:t>“ приведено в соответствие с Положением об обязательном страховании, утвержденным Указом Президента Республики Беларусь от 18 марта 2025 г. № 108)</a:t>
          </a:r>
          <a:endParaRPr lang="ru-RU" sz="1300" kern="1200" dirty="0"/>
        </a:p>
      </dsp:txBody>
      <dsp:txXfrm>
        <a:off x="1594465" y="2610075"/>
        <a:ext cx="7469008" cy="1223089"/>
      </dsp:txXfrm>
    </dsp:sp>
    <dsp:sp modelId="{37030616-CD85-476E-B5FD-1C93DE5F89BD}">
      <dsp:nvSpPr>
        <dsp:cNvPr id="0" name=""/>
        <dsp:cNvSpPr/>
      </dsp:nvSpPr>
      <dsp:spPr>
        <a:xfrm>
          <a:off x="1483224" y="3833165"/>
          <a:ext cx="593289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32B1D9-4D9B-439A-921F-C58A47B7278E}">
      <dsp:nvSpPr>
        <dsp:cNvPr id="0" name=""/>
        <dsp:cNvSpPr/>
      </dsp:nvSpPr>
      <dsp:spPr>
        <a:xfrm>
          <a:off x="0" y="0"/>
          <a:ext cx="856895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B1FA43-4047-47DD-81D4-D10F6CB7935B}">
      <dsp:nvSpPr>
        <dsp:cNvPr id="0" name=""/>
        <dsp:cNvSpPr/>
      </dsp:nvSpPr>
      <dsp:spPr>
        <a:xfrm>
          <a:off x="0" y="0"/>
          <a:ext cx="1697054" cy="4104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0" i="0" kern="1200" dirty="0"/>
            <a:t>постановления Министерства труда и социальной защиты Республики Беларусь от:</a:t>
          </a:r>
        </a:p>
      </dsp:txBody>
      <dsp:txXfrm>
        <a:off x="0" y="0"/>
        <a:ext cx="1697054" cy="4104456"/>
      </dsp:txXfrm>
    </dsp:sp>
    <dsp:sp modelId="{08FC77DD-D80F-4916-8A42-41600F971F55}">
      <dsp:nvSpPr>
        <dsp:cNvPr id="0" name=""/>
        <dsp:cNvSpPr/>
      </dsp:nvSpPr>
      <dsp:spPr>
        <a:xfrm>
          <a:off x="1824333" y="92490"/>
          <a:ext cx="6660937" cy="18498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/>
            <a:t>6 февраля 2025 г. № 11 </a:t>
          </a:r>
          <a:r>
            <a:rPr lang="ru-RU" sz="1300" kern="1200" dirty="0"/>
            <a:t>«Об утверждении </a:t>
          </a:r>
          <a:r>
            <a:rPr lang="ru-RU" sz="1300" u="sng" kern="1200" dirty="0"/>
            <a:t>Правил по охране труда при выполнении работ на высоте</a:t>
          </a:r>
          <a:r>
            <a:rPr lang="ru-RU" sz="1300" kern="1200" dirty="0"/>
            <a:t>» 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i="1" kern="1200" dirty="0"/>
            <a:t>(в рамках Плана мероприятий по исполнению пункта 9.1 Основных направлений реализации положений Договора о создании Союзного государства на 2024 – 2026 годы требования по охране труда при выполнении работ на высоте гармонизированы с нормами законодательства Российской Федерации);</a:t>
          </a:r>
          <a:endParaRPr lang="ru-RU" sz="1300" kern="1200" dirty="0"/>
        </a:p>
      </dsp:txBody>
      <dsp:txXfrm>
        <a:off x="1824333" y="92490"/>
        <a:ext cx="6660937" cy="1849810"/>
      </dsp:txXfrm>
    </dsp:sp>
    <dsp:sp modelId="{2E1E27D4-18A5-4200-833E-2768B7A04AD5}">
      <dsp:nvSpPr>
        <dsp:cNvPr id="0" name=""/>
        <dsp:cNvSpPr/>
      </dsp:nvSpPr>
      <dsp:spPr>
        <a:xfrm>
          <a:off x="1697054" y="1942301"/>
          <a:ext cx="67882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682748-C9DE-4714-9A17-DFB58AADE8A0}">
      <dsp:nvSpPr>
        <dsp:cNvPr id="0" name=""/>
        <dsp:cNvSpPr/>
      </dsp:nvSpPr>
      <dsp:spPr>
        <a:xfrm>
          <a:off x="1824333" y="2034792"/>
          <a:ext cx="6744332" cy="19750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0" i="1" kern="1200" dirty="0"/>
            <a:t>Министерства труда и социальной защиты Республики Беларусь и Министерства архитектуры и строительства Республики Беларусь</a:t>
          </a:r>
          <a:r>
            <a:rPr lang="ru-RU" sz="1300" b="0" kern="1200" dirty="0"/>
            <a:t> 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/>
            <a:t>от 7 апреля 2026 г. № 18/26 </a:t>
          </a:r>
          <a:r>
            <a:rPr lang="ru-RU" sz="1300" kern="1200" dirty="0"/>
            <a:t>«Об изменении постановления Министерства труда и социальной защиты Республики Беларусь и Министерства архитектуры и строительства Республики Беларусь от 31 мая 2019 г. №  24/33»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 </a:t>
          </a:r>
          <a:r>
            <a:rPr lang="ru-RU" sz="1300" i="1" kern="1200" dirty="0"/>
            <a:t>(актуализированы </a:t>
          </a:r>
          <a:r>
            <a:rPr lang="ru-RU" sz="1300" i="1" u="sng" kern="1200" dirty="0"/>
            <a:t>Правила по охране труда при выполнении строительных работ</a:t>
          </a:r>
          <a:r>
            <a:rPr lang="ru-RU" sz="1300" i="1" kern="1200" dirty="0"/>
            <a:t>)</a:t>
          </a:r>
          <a:endParaRPr lang="ru-RU" sz="1300" kern="1200" dirty="0"/>
        </a:p>
      </dsp:txBody>
      <dsp:txXfrm>
        <a:off x="1824333" y="2034792"/>
        <a:ext cx="6744332" cy="1975061"/>
      </dsp:txXfrm>
    </dsp:sp>
    <dsp:sp modelId="{ADB61A07-B3F2-49B0-87B3-A70CCDBEC00E}">
      <dsp:nvSpPr>
        <dsp:cNvPr id="0" name=""/>
        <dsp:cNvSpPr/>
      </dsp:nvSpPr>
      <dsp:spPr>
        <a:xfrm>
          <a:off x="1697054" y="4009853"/>
          <a:ext cx="67882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BED46A-CFD5-4AFB-B0BD-D30ADC837604}">
      <dsp:nvSpPr>
        <dsp:cNvPr id="0" name=""/>
        <dsp:cNvSpPr/>
      </dsp:nvSpPr>
      <dsp:spPr>
        <a:xfrm>
          <a:off x="2885452" y="2027493"/>
          <a:ext cx="1227937" cy="21355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13968" y="0"/>
              </a:lnTo>
              <a:lnTo>
                <a:pt x="613968" y="2135518"/>
              </a:lnTo>
              <a:lnTo>
                <a:pt x="1227937" y="2135518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4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37837" y="3033667"/>
        <a:ext cx="123169" cy="123169"/>
      </dsp:txXfrm>
    </dsp:sp>
    <dsp:sp modelId="{969B2723-81BD-4BF3-A9A5-52FA424A5DA6}">
      <dsp:nvSpPr>
        <dsp:cNvPr id="0" name=""/>
        <dsp:cNvSpPr/>
      </dsp:nvSpPr>
      <dsp:spPr>
        <a:xfrm>
          <a:off x="2885452" y="2027493"/>
          <a:ext cx="1216888" cy="8948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08444" y="0"/>
              </a:lnTo>
              <a:lnTo>
                <a:pt x="608444" y="894859"/>
              </a:lnTo>
              <a:lnTo>
                <a:pt x="1216888" y="894859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4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56134" y="2437160"/>
        <a:ext cx="75524" cy="75524"/>
      </dsp:txXfrm>
    </dsp:sp>
    <dsp:sp modelId="{59E6EDAC-CFF6-4B76-9F91-90B300620E39}">
      <dsp:nvSpPr>
        <dsp:cNvPr id="0" name=""/>
        <dsp:cNvSpPr/>
      </dsp:nvSpPr>
      <dsp:spPr>
        <a:xfrm>
          <a:off x="2885452" y="1613254"/>
          <a:ext cx="1216888" cy="414238"/>
        </a:xfrm>
        <a:custGeom>
          <a:avLst/>
          <a:gdLst/>
          <a:ahLst/>
          <a:cxnLst/>
          <a:rect l="0" t="0" r="0" b="0"/>
          <a:pathLst>
            <a:path>
              <a:moveTo>
                <a:pt x="0" y="414238"/>
              </a:moveTo>
              <a:lnTo>
                <a:pt x="608444" y="414238"/>
              </a:lnTo>
              <a:lnTo>
                <a:pt x="608444" y="0"/>
              </a:lnTo>
              <a:lnTo>
                <a:pt x="1216888" y="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3461760" y="1788237"/>
        <a:ext cx="64273" cy="64273"/>
      </dsp:txXfrm>
    </dsp:sp>
    <dsp:sp modelId="{98BEBDDB-6FFE-4880-9F64-67E88CB35FFC}">
      <dsp:nvSpPr>
        <dsp:cNvPr id="0" name=""/>
        <dsp:cNvSpPr/>
      </dsp:nvSpPr>
      <dsp:spPr>
        <a:xfrm>
          <a:off x="2885452" y="424275"/>
          <a:ext cx="1227937" cy="1603217"/>
        </a:xfrm>
        <a:custGeom>
          <a:avLst/>
          <a:gdLst/>
          <a:ahLst/>
          <a:cxnLst/>
          <a:rect l="0" t="0" r="0" b="0"/>
          <a:pathLst>
            <a:path>
              <a:moveTo>
                <a:pt x="0" y="1603217"/>
              </a:moveTo>
              <a:lnTo>
                <a:pt x="613968" y="1603217"/>
              </a:lnTo>
              <a:lnTo>
                <a:pt x="613968" y="0"/>
              </a:lnTo>
              <a:lnTo>
                <a:pt x="1227937" y="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48935" y="1175398"/>
        <a:ext cx="100971" cy="100971"/>
      </dsp:txXfrm>
    </dsp:sp>
    <dsp:sp modelId="{C81ACC8F-EF0F-4ABC-83A0-01E57B521FD7}">
      <dsp:nvSpPr>
        <dsp:cNvPr id="0" name=""/>
        <dsp:cNvSpPr/>
      </dsp:nvSpPr>
      <dsp:spPr>
        <a:xfrm>
          <a:off x="0" y="586364"/>
          <a:ext cx="2888647" cy="288225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Варианты обучения по вопросам охраны труда </a:t>
          </a:r>
          <a:br>
            <a:rPr lang="ru-RU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 при выполнении работ на высоте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586364"/>
        <a:ext cx="2888647" cy="2882257"/>
      </dsp:txXfrm>
    </dsp:sp>
    <dsp:sp modelId="{813A5295-036F-4DB1-B4E3-BF99BD16A097}">
      <dsp:nvSpPr>
        <dsp:cNvPr id="0" name=""/>
        <dsp:cNvSpPr/>
      </dsp:nvSpPr>
      <dsp:spPr>
        <a:xfrm>
          <a:off x="4113390" y="0"/>
          <a:ext cx="3305330" cy="848551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Учреждения образования</a:t>
          </a:r>
        </a:p>
      </dsp:txBody>
      <dsp:txXfrm>
        <a:off x="4113390" y="0"/>
        <a:ext cx="3305330" cy="848551"/>
      </dsp:txXfrm>
    </dsp:sp>
    <dsp:sp modelId="{9D5C70EE-A82E-49C7-B479-7B23DD539B2E}">
      <dsp:nvSpPr>
        <dsp:cNvPr id="0" name=""/>
        <dsp:cNvSpPr/>
      </dsp:nvSpPr>
      <dsp:spPr>
        <a:xfrm>
          <a:off x="4102340" y="1162427"/>
          <a:ext cx="3523815" cy="901653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Учебные центры, не являющиеся учреждениями образования</a:t>
          </a:r>
        </a:p>
      </dsp:txBody>
      <dsp:txXfrm>
        <a:off x="4102340" y="1162427"/>
        <a:ext cx="3523815" cy="901653"/>
      </dsp:txXfrm>
    </dsp:sp>
    <dsp:sp modelId="{3EC7326B-526E-4A2F-BFDB-0EC399236554}">
      <dsp:nvSpPr>
        <dsp:cNvPr id="0" name=""/>
        <dsp:cNvSpPr/>
      </dsp:nvSpPr>
      <dsp:spPr>
        <a:xfrm>
          <a:off x="4102340" y="2276219"/>
          <a:ext cx="3691005" cy="129226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Организация, в которой работают работающие, выполняющие работы на высоте </a:t>
          </a:r>
        </a:p>
      </dsp:txBody>
      <dsp:txXfrm>
        <a:off x="4102340" y="2276219"/>
        <a:ext cx="3691005" cy="1292267"/>
      </dsp:txXfrm>
    </dsp:sp>
    <dsp:sp modelId="{642FFA28-E013-4749-8532-2F65A6DB3E37}">
      <dsp:nvSpPr>
        <dsp:cNvPr id="0" name=""/>
        <dsp:cNvSpPr/>
      </dsp:nvSpPr>
      <dsp:spPr>
        <a:xfrm>
          <a:off x="4113390" y="3866795"/>
          <a:ext cx="3810100" cy="592433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Учебные центры Российской Федерации</a:t>
          </a:r>
        </a:p>
      </dsp:txBody>
      <dsp:txXfrm>
        <a:off x="4113390" y="3866795"/>
        <a:ext cx="3810100" cy="59243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32B1D9-4D9B-439A-921F-C58A47B7278E}">
      <dsp:nvSpPr>
        <dsp:cNvPr id="0" name=""/>
        <dsp:cNvSpPr/>
      </dsp:nvSpPr>
      <dsp:spPr>
        <a:xfrm>
          <a:off x="0" y="2004"/>
          <a:ext cx="856895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B1FA43-4047-47DD-81D4-D10F6CB7935B}">
      <dsp:nvSpPr>
        <dsp:cNvPr id="0" name=""/>
        <dsp:cNvSpPr/>
      </dsp:nvSpPr>
      <dsp:spPr>
        <a:xfrm>
          <a:off x="0" y="2004"/>
          <a:ext cx="1697054" cy="41004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0" i="0" kern="1200" dirty="0"/>
            <a:t>постановления Министерства труда и социальной защиты Республики Беларусь </a:t>
          </a:r>
          <a:r>
            <a:rPr lang="ru-RU" sz="1700" b="0" i="0" kern="1200"/>
            <a:t>от:</a:t>
          </a:r>
          <a:endParaRPr lang="ru-RU" sz="1700" b="0" i="0" kern="1200" dirty="0"/>
        </a:p>
      </dsp:txBody>
      <dsp:txXfrm>
        <a:off x="0" y="2004"/>
        <a:ext cx="1697054" cy="4100447"/>
      </dsp:txXfrm>
    </dsp:sp>
    <dsp:sp modelId="{A6682748-C9DE-4714-9A17-DFB58AADE8A0}">
      <dsp:nvSpPr>
        <dsp:cNvPr id="0" name=""/>
        <dsp:cNvSpPr/>
      </dsp:nvSpPr>
      <dsp:spPr>
        <a:xfrm>
          <a:off x="1824333" y="88798"/>
          <a:ext cx="6648614" cy="13511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/>
            <a:t>7 февраля 2025 г. № 12 </a:t>
          </a:r>
          <a:r>
            <a:rPr lang="ru-RU" sz="1300" kern="1200" dirty="0"/>
            <a:t>«О </a:t>
          </a:r>
          <a:r>
            <a:rPr lang="ru-RU" sz="1300" u="sng" kern="1200" dirty="0"/>
            <a:t>списке работ, на которых запрещается привлечение к труду лиц моложе восемнадцати лет</a:t>
          </a:r>
          <a:r>
            <a:rPr lang="ru-RU" sz="1300" kern="1200" dirty="0"/>
            <a:t>» </a:t>
          </a:r>
        </a:p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i="1" kern="1200" dirty="0"/>
            <a:t>(расширены возможности трудоустройства лиц моложе восемнадцати лет, одновременно признается утратившим силу постановление Министерства труда и социальной защиты Республики Беларусь от 27 июня 2013 г. № 67 «Об установлении </a:t>
          </a:r>
          <a:r>
            <a:rPr lang="ru-RU" sz="1300" i="1" u="sng" kern="1200" dirty="0"/>
            <a:t>списка работ, на которых запрещается привлечение к труду лиц моложе восемнадцати лет</a:t>
          </a:r>
          <a:r>
            <a:rPr lang="ru-RU" sz="1300" i="1" kern="1200" dirty="0"/>
            <a:t>»);</a:t>
          </a:r>
        </a:p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00" b="1" kern="1200" dirty="0"/>
        </a:p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/>
            <a:t>9 апреля 2026 г. № 19 </a:t>
          </a:r>
          <a:r>
            <a:rPr lang="ru-RU" sz="1300" kern="1200" dirty="0"/>
            <a:t>«Об изменении постановления Министерства труда и социальной защиты Республики Беларусь от 7 февраля 2025 г. № 12»</a:t>
          </a:r>
        </a:p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i="1" kern="1200" dirty="0"/>
            <a:t>(актуализирован список работ, на которых запрещается привлечение к труду лиц моложе восемнадцати лет, в части </a:t>
          </a:r>
          <a:r>
            <a:rPr lang="ru-RU" sz="1300" i="1" u="sng" kern="1200" dirty="0"/>
            <a:t>отмены запрета </a:t>
          </a:r>
          <a:r>
            <a:rPr lang="ru-RU" sz="1300" i="1" kern="1200" dirty="0"/>
            <a:t>на прием по профессии рабочего «</a:t>
          </a:r>
          <a:r>
            <a:rPr lang="ru-RU" sz="1300" i="1" u="sng" kern="1200" dirty="0"/>
            <a:t>тракторист-машинист сельскохозяйственного производства</a:t>
          </a:r>
          <a:r>
            <a:rPr lang="ru-RU" sz="1300" i="1" kern="1200" dirty="0"/>
            <a:t>» и для трёх профессий повышен минимальный разряд выполнения работ (брошюровщик, переплетчик,</a:t>
          </a:r>
          <a:r>
            <a:rPr lang="ru-RU" sz="1300" b="1" i="1" kern="1200" dirty="0"/>
            <a:t> </a:t>
          </a:r>
          <a:r>
            <a:rPr lang="ru-RU" sz="1300" i="1" kern="1200" dirty="0"/>
            <a:t>по ремонту сельскохозяйственных машин и оборудования), где отсутствуют факторы повышенной опасности.</a:t>
          </a:r>
          <a:endParaRPr lang="ru-RU" sz="1300" kern="1200" dirty="0"/>
        </a:p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b="1" kern="1200" dirty="0"/>
        </a:p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/>
            <a:t>21 марта 2025 г. № 18 </a:t>
          </a:r>
          <a:r>
            <a:rPr lang="ru-RU" sz="1300" kern="1200" dirty="0"/>
            <a:t>«Об изменении постановления Министерства труда и социальной защиты Республики Беларусь от 15 октября 2010 г. № 144» </a:t>
          </a:r>
        </a:p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i="1" kern="1200" dirty="0"/>
            <a:t>(расширен </a:t>
          </a:r>
          <a:r>
            <a:rPr lang="ru-RU" sz="1300" i="1" u="sng" kern="1200" dirty="0"/>
            <a:t>перечень легких видов работ, которые могут выполнять лица в возрасте от четырнадцати до шестнадцати лет</a:t>
          </a:r>
          <a:r>
            <a:rPr lang="ru-RU" sz="1300" i="1" kern="1200" dirty="0"/>
            <a:t>);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300" i="1" kern="1200" dirty="0"/>
        </a:p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b="1" kern="1200" dirty="0"/>
        </a:p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300" b="1" kern="1200" dirty="0"/>
        </a:p>
      </dsp:txBody>
      <dsp:txXfrm>
        <a:off x="1824333" y="88798"/>
        <a:ext cx="6648614" cy="1351193"/>
      </dsp:txXfrm>
    </dsp:sp>
    <dsp:sp modelId="{ADB61A07-B3F2-49B0-87B3-A70CCDBEC00E}">
      <dsp:nvSpPr>
        <dsp:cNvPr id="0" name=""/>
        <dsp:cNvSpPr/>
      </dsp:nvSpPr>
      <dsp:spPr>
        <a:xfrm>
          <a:off x="1697054" y="1439992"/>
          <a:ext cx="67882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9919E8-3CDE-489B-A13D-DB60BB784F1E}">
      <dsp:nvSpPr>
        <dsp:cNvPr id="0" name=""/>
        <dsp:cNvSpPr/>
      </dsp:nvSpPr>
      <dsp:spPr>
        <a:xfrm>
          <a:off x="1824333" y="1526786"/>
          <a:ext cx="6744332" cy="6619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kern="1200" dirty="0"/>
        </a:p>
      </dsp:txBody>
      <dsp:txXfrm>
        <a:off x="1824333" y="1526786"/>
        <a:ext cx="6744332" cy="661978"/>
      </dsp:txXfrm>
    </dsp:sp>
    <dsp:sp modelId="{D28ABA92-510B-490D-AC08-9439E94E2FC9}">
      <dsp:nvSpPr>
        <dsp:cNvPr id="0" name=""/>
        <dsp:cNvSpPr/>
      </dsp:nvSpPr>
      <dsp:spPr>
        <a:xfrm>
          <a:off x="1656189" y="3024336"/>
          <a:ext cx="67882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D599A3-7276-48FF-85F8-EEEFD6B0EA87}">
      <dsp:nvSpPr>
        <dsp:cNvPr id="0" name=""/>
        <dsp:cNvSpPr/>
      </dsp:nvSpPr>
      <dsp:spPr>
        <a:xfrm>
          <a:off x="1824333" y="2275559"/>
          <a:ext cx="6660937" cy="1735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3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300" kern="1200" dirty="0"/>
        </a:p>
      </dsp:txBody>
      <dsp:txXfrm>
        <a:off x="1824333" y="2275559"/>
        <a:ext cx="6660937" cy="1735882"/>
      </dsp:txXfrm>
    </dsp:sp>
    <dsp:sp modelId="{102E6C09-0D1B-48C5-98F4-4CCB9BE3A16B}">
      <dsp:nvSpPr>
        <dsp:cNvPr id="0" name=""/>
        <dsp:cNvSpPr/>
      </dsp:nvSpPr>
      <dsp:spPr>
        <a:xfrm>
          <a:off x="1697054" y="4011442"/>
          <a:ext cx="67882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32B1D9-4D9B-439A-921F-C58A47B7278E}">
      <dsp:nvSpPr>
        <dsp:cNvPr id="0" name=""/>
        <dsp:cNvSpPr/>
      </dsp:nvSpPr>
      <dsp:spPr>
        <a:xfrm>
          <a:off x="0" y="0"/>
          <a:ext cx="856895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B1FA43-4047-47DD-81D4-D10F6CB7935B}">
      <dsp:nvSpPr>
        <dsp:cNvPr id="0" name=""/>
        <dsp:cNvSpPr/>
      </dsp:nvSpPr>
      <dsp:spPr>
        <a:xfrm>
          <a:off x="0" y="0"/>
          <a:ext cx="1678644" cy="4104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0" i="0" kern="1200" dirty="0"/>
            <a:t>постановления Министерства труда и социальной защиты Республики Беларусь от:</a:t>
          </a:r>
        </a:p>
      </dsp:txBody>
      <dsp:txXfrm>
        <a:off x="0" y="0"/>
        <a:ext cx="1678644" cy="4104456"/>
      </dsp:txXfrm>
    </dsp:sp>
    <dsp:sp modelId="{08FC77DD-D80F-4916-8A42-41600F971F55}">
      <dsp:nvSpPr>
        <dsp:cNvPr id="0" name=""/>
        <dsp:cNvSpPr/>
      </dsp:nvSpPr>
      <dsp:spPr>
        <a:xfrm>
          <a:off x="1804542" y="65234"/>
          <a:ext cx="6588678" cy="13046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/>
            <a:t>30 мая 2025 г. № 39 </a:t>
          </a:r>
          <a:r>
            <a:rPr lang="ru-RU" sz="1300" kern="1200" dirty="0"/>
            <a:t>«О типовых нормах бесплатной выдачи средств индивидуальной защиты работникам, занятым обслуживанием магистральных газопроводов»;</a:t>
          </a:r>
        </a:p>
      </dsp:txBody>
      <dsp:txXfrm>
        <a:off x="1804542" y="65234"/>
        <a:ext cx="6588678" cy="1304687"/>
      </dsp:txXfrm>
    </dsp:sp>
    <dsp:sp modelId="{2E1E27D4-18A5-4200-833E-2768B7A04AD5}">
      <dsp:nvSpPr>
        <dsp:cNvPr id="0" name=""/>
        <dsp:cNvSpPr/>
      </dsp:nvSpPr>
      <dsp:spPr>
        <a:xfrm>
          <a:off x="1709464" y="1051734"/>
          <a:ext cx="671457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682748-C9DE-4714-9A17-DFB58AADE8A0}">
      <dsp:nvSpPr>
        <dsp:cNvPr id="0" name=""/>
        <dsp:cNvSpPr/>
      </dsp:nvSpPr>
      <dsp:spPr>
        <a:xfrm>
          <a:off x="1804542" y="1435156"/>
          <a:ext cx="6761368" cy="25993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/>
            <a:t>4 августа 2025 г. № 71 </a:t>
          </a:r>
          <a:r>
            <a:rPr lang="ru-RU" sz="1300" kern="1200" dirty="0"/>
            <a:t>«Об утверждении Типовых инструкций по охране труда», регулирующее общественные отношения для лиц, работающих с мобильной подъемной рабочей платформой 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(</a:t>
          </a:r>
          <a:r>
            <a:rPr lang="ru-RU" sz="1300" i="1" kern="1200" dirty="0"/>
            <a:t>Одновременно признаются утратившими силу постановления Министерства труда и социальной защиты Республики Беларусь от 5 июля 2005 г. № 79 «Об утверждении Типовой инструкции по охране труда для машиниста, управляющего мобильной подъемной рабочей платформой»; 5 июля 2005 г. № 80 «Об утверждении Типовой инструкции по охране труда для работающих в рабочей платформе мобильной подъемной рабочей платформы»)</a:t>
          </a:r>
          <a:endParaRPr lang="ru-RU" sz="1300" kern="1200" dirty="0"/>
        </a:p>
      </dsp:txBody>
      <dsp:txXfrm>
        <a:off x="1804542" y="1435156"/>
        <a:ext cx="6761368" cy="2599329"/>
      </dsp:txXfrm>
    </dsp:sp>
    <dsp:sp modelId="{ADB61A07-B3F2-49B0-87B3-A70CCDBEC00E}">
      <dsp:nvSpPr>
        <dsp:cNvPr id="0" name=""/>
        <dsp:cNvSpPr/>
      </dsp:nvSpPr>
      <dsp:spPr>
        <a:xfrm>
          <a:off x="1678644" y="4034486"/>
          <a:ext cx="671457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32B1D9-4D9B-439A-921F-C58A47B7278E}">
      <dsp:nvSpPr>
        <dsp:cNvPr id="0" name=""/>
        <dsp:cNvSpPr/>
      </dsp:nvSpPr>
      <dsp:spPr>
        <a:xfrm>
          <a:off x="0" y="0"/>
          <a:ext cx="856895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B1FA43-4047-47DD-81D4-D10F6CB7935B}">
      <dsp:nvSpPr>
        <dsp:cNvPr id="0" name=""/>
        <dsp:cNvSpPr/>
      </dsp:nvSpPr>
      <dsp:spPr>
        <a:xfrm>
          <a:off x="0" y="0"/>
          <a:ext cx="1663581" cy="38884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0" i="0" kern="1200" dirty="0"/>
            <a:t>постановления Министерства труда и социальной защиты Республики Беларусь от:</a:t>
          </a:r>
        </a:p>
      </dsp:txBody>
      <dsp:txXfrm>
        <a:off x="0" y="0"/>
        <a:ext cx="1663581" cy="3888432"/>
      </dsp:txXfrm>
    </dsp:sp>
    <dsp:sp modelId="{08FC77DD-D80F-4916-8A42-41600F971F55}">
      <dsp:nvSpPr>
        <dsp:cNvPr id="0" name=""/>
        <dsp:cNvSpPr/>
      </dsp:nvSpPr>
      <dsp:spPr>
        <a:xfrm>
          <a:off x="1788350" y="39966"/>
          <a:ext cx="6529558" cy="7993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/>
            <a:t>29 августа 2025 г. № 88</a:t>
          </a:r>
          <a:r>
            <a:rPr lang="ru-RU" sz="1300" kern="1200" dirty="0"/>
            <a:t> «Об утверждении Правил по охране труда при эксплуатации конвейерных, трубопроводных и других транспортных средств непрерывного действия»;</a:t>
          </a:r>
        </a:p>
      </dsp:txBody>
      <dsp:txXfrm>
        <a:off x="1788350" y="39966"/>
        <a:ext cx="6529558" cy="799330"/>
      </dsp:txXfrm>
    </dsp:sp>
    <dsp:sp modelId="{2E1E27D4-18A5-4200-833E-2768B7A04AD5}">
      <dsp:nvSpPr>
        <dsp:cNvPr id="0" name=""/>
        <dsp:cNvSpPr/>
      </dsp:nvSpPr>
      <dsp:spPr>
        <a:xfrm>
          <a:off x="1694125" y="789767"/>
          <a:ext cx="665432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D599A3-7276-48FF-85F8-EEEFD6B0EA87}">
      <dsp:nvSpPr>
        <dsp:cNvPr id="0" name=""/>
        <dsp:cNvSpPr/>
      </dsp:nvSpPr>
      <dsp:spPr>
        <a:xfrm>
          <a:off x="1788350" y="879264"/>
          <a:ext cx="6774351" cy="29672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u="none" kern="1200" dirty="0">
              <a:latin typeface="+mn-lt"/>
            </a:rPr>
            <a:t>8 августа 2025 г. № 75 </a:t>
          </a:r>
          <a:r>
            <a:rPr lang="ru-RU" sz="1300" u="none" kern="1200" dirty="0">
              <a:latin typeface="+mn-lt"/>
            </a:rPr>
            <a:t>«Об изменении постановления Министерства труда и социальной защиты Республики Беларусь от 1 июля 2021 г. № 53» 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i="1" u="none" kern="1200" dirty="0">
              <a:latin typeface="+mn-lt"/>
            </a:rPr>
            <a:t>(внесены изменения в Правила по охране труда: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i="1" u="none" kern="1200" dirty="0">
              <a:latin typeface="+mn-lt"/>
            </a:rPr>
            <a:t> </a:t>
          </a:r>
          <a:r>
            <a:rPr lang="ru-RU" sz="1300" b="1" i="1" u="none" kern="1200" dirty="0">
              <a:latin typeface="+mn-lt"/>
              <a:ea typeface="Calibri"/>
              <a:cs typeface="Times New Roman"/>
            </a:rPr>
            <a:t>порядок перемещения и скорость движения транспортных средств, в том числе напольного безрельсового транспорта по территории организации, в производственных и иных помещениях устанавливается локальным правовым актом в зависимости от конкретных условий </a:t>
          </a:r>
          <a:endParaRPr lang="ru-RU" sz="1300" b="1" i="1" u="none" kern="1200" dirty="0">
            <a:latin typeface="+mn-lt"/>
          </a:endParaRP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i="1" u="none" kern="1200" dirty="0">
              <a:latin typeface="+mn-lt"/>
            </a:rPr>
            <a:t>урегулированы отдельные требования по охране труда при выполнении окрасочных работ, при эксплуатации фреоновых холодильных установок);</a:t>
          </a:r>
        </a:p>
      </dsp:txBody>
      <dsp:txXfrm>
        <a:off x="1788350" y="879264"/>
        <a:ext cx="6774351" cy="2967244"/>
      </dsp:txXfrm>
    </dsp:sp>
    <dsp:sp modelId="{102E6C09-0D1B-48C5-98F4-4CCB9BE3A16B}">
      <dsp:nvSpPr>
        <dsp:cNvPr id="0" name=""/>
        <dsp:cNvSpPr/>
      </dsp:nvSpPr>
      <dsp:spPr>
        <a:xfrm>
          <a:off x="1663581" y="3846508"/>
          <a:ext cx="665432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32B1D9-4D9B-439A-921F-C58A47B7278E}">
      <dsp:nvSpPr>
        <dsp:cNvPr id="0" name=""/>
        <dsp:cNvSpPr/>
      </dsp:nvSpPr>
      <dsp:spPr>
        <a:xfrm>
          <a:off x="0" y="2109"/>
          <a:ext cx="856895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B1FA43-4047-47DD-81D4-D10F6CB7935B}">
      <dsp:nvSpPr>
        <dsp:cNvPr id="0" name=""/>
        <dsp:cNvSpPr/>
      </dsp:nvSpPr>
      <dsp:spPr>
        <a:xfrm>
          <a:off x="0" y="2109"/>
          <a:ext cx="1556469" cy="43162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0" i="0" kern="1200" dirty="0"/>
            <a:t>Совместные постановления:</a:t>
          </a:r>
        </a:p>
      </dsp:txBody>
      <dsp:txXfrm>
        <a:off x="0" y="2109"/>
        <a:ext cx="1556469" cy="4316260"/>
      </dsp:txXfrm>
    </dsp:sp>
    <dsp:sp modelId="{08FC77DD-D80F-4916-8A42-41600F971F55}">
      <dsp:nvSpPr>
        <dsp:cNvPr id="0" name=""/>
        <dsp:cNvSpPr/>
      </dsp:nvSpPr>
      <dsp:spPr>
        <a:xfrm>
          <a:off x="1673205" y="29455"/>
          <a:ext cx="6109143" cy="1024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i="1" kern="1200" dirty="0"/>
            <a:t>Министерства труда и социальной защиты Республики Беларусь и Министерства здравоохранения Республики Беларусь</a:t>
          </a:r>
          <a:r>
            <a:rPr lang="ru-RU" sz="1300" kern="1200" dirty="0"/>
            <a:t> от 6 ноября 2025 г. № 130/181 «Об утверждении Правил по охране труда при эксплуатации систем медицинского газоснабжения»;</a:t>
          </a:r>
        </a:p>
      </dsp:txBody>
      <dsp:txXfrm>
        <a:off x="1673205" y="29455"/>
        <a:ext cx="6109143" cy="1024590"/>
      </dsp:txXfrm>
    </dsp:sp>
    <dsp:sp modelId="{2E1E27D4-18A5-4200-833E-2768B7A04AD5}">
      <dsp:nvSpPr>
        <dsp:cNvPr id="0" name=""/>
        <dsp:cNvSpPr/>
      </dsp:nvSpPr>
      <dsp:spPr>
        <a:xfrm>
          <a:off x="1611133" y="798843"/>
          <a:ext cx="622587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682748-C9DE-4714-9A17-DFB58AADE8A0}">
      <dsp:nvSpPr>
        <dsp:cNvPr id="0" name=""/>
        <dsp:cNvSpPr/>
      </dsp:nvSpPr>
      <dsp:spPr>
        <a:xfrm>
          <a:off x="1676554" y="875523"/>
          <a:ext cx="6892397" cy="1216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i="1" kern="1200" dirty="0"/>
            <a:t>Министерства труда и социальной защиты Республики Беларусь и Министерства транспорта и коммуникаций Республики Беларусь</a:t>
          </a:r>
          <a:r>
            <a:rPr lang="ru-RU" sz="1300" kern="1200" dirty="0"/>
            <a:t> от 22 декабря 2025 г. № 144/104 «Об изменении постановления Министерства труда и социальной защиты Республики Беларусь и Министерства транспорта и коммуникаций Республики Беларусь от 16 апреля 2021 г. № 27/9»                                                                                </a:t>
          </a:r>
          <a:r>
            <a:rPr lang="ru-RU" sz="1200" i="1" kern="1200" dirty="0"/>
            <a:t>типовые нормы бесплатной выдачи средств индивидуальной защиты при осуществлении деятельности в области железнодорожного транспорта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;</a:t>
          </a:r>
        </a:p>
      </dsp:txBody>
      <dsp:txXfrm>
        <a:off x="1676554" y="875523"/>
        <a:ext cx="6892397" cy="1216834"/>
      </dsp:txXfrm>
    </dsp:sp>
    <dsp:sp modelId="{ADB61A07-B3F2-49B0-87B3-A70CCDBEC00E}">
      <dsp:nvSpPr>
        <dsp:cNvPr id="0" name=""/>
        <dsp:cNvSpPr/>
      </dsp:nvSpPr>
      <dsp:spPr>
        <a:xfrm>
          <a:off x="1681174" y="2087622"/>
          <a:ext cx="622587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D599A3-7276-48FF-85F8-EEEFD6B0EA87}">
      <dsp:nvSpPr>
        <dsp:cNvPr id="0" name=""/>
        <dsp:cNvSpPr/>
      </dsp:nvSpPr>
      <dsp:spPr>
        <a:xfrm>
          <a:off x="1681208" y="2229303"/>
          <a:ext cx="6549246" cy="11551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i="1" kern="1200" dirty="0"/>
            <a:t>Министерства труда и социальной Республики Беларусь</a:t>
          </a:r>
          <a:r>
            <a:rPr lang="ru-RU" sz="1300" kern="1200" dirty="0"/>
            <a:t> </a:t>
          </a:r>
          <a:r>
            <a:rPr lang="ru-RU" sz="1300" b="1" kern="1200" dirty="0"/>
            <a:t>от 6 августа 2025 г. № 74/24</a:t>
          </a:r>
          <a:r>
            <a:rPr lang="ru-RU" sz="1300" kern="1200" dirty="0"/>
            <a:t> </a:t>
          </a:r>
          <a:r>
            <a:rPr lang="ru-RU" sz="1300" b="1" i="1" kern="1200" dirty="0"/>
            <a:t>защиты Республики Беларусь и Министерства связи и информатизации </a:t>
          </a:r>
          <a:r>
            <a:rPr lang="ru-RU" sz="1300" kern="1200" dirty="0"/>
            <a:t>«Об изменении постановления Министерства труда и социальной защиты Республики Беларусь и Министерства связи и информатизации Республики Беларусь от 14 февраля 2023 г. № 7/3» 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i="1" kern="1200" dirty="0"/>
            <a:t>(</a:t>
          </a:r>
          <a:r>
            <a:rPr lang="ru-RU" sz="1200" i="1" kern="1200" dirty="0"/>
            <a:t>актуализированы Правила по охране труда при выполнении работ на объектах радиосвязи);</a:t>
          </a:r>
          <a:endParaRPr lang="ru-RU" sz="1200" kern="1200" dirty="0"/>
        </a:p>
      </dsp:txBody>
      <dsp:txXfrm>
        <a:off x="1681208" y="2229303"/>
        <a:ext cx="6549246" cy="1155121"/>
      </dsp:txXfrm>
    </dsp:sp>
    <dsp:sp modelId="{102E6C09-0D1B-48C5-98F4-4CCB9BE3A16B}">
      <dsp:nvSpPr>
        <dsp:cNvPr id="0" name=""/>
        <dsp:cNvSpPr/>
      </dsp:nvSpPr>
      <dsp:spPr>
        <a:xfrm>
          <a:off x="1614494" y="3505782"/>
          <a:ext cx="622587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B4DD09-B1A6-4252-8972-F98C074926CA}">
      <dsp:nvSpPr>
        <dsp:cNvPr id="0" name=""/>
        <dsp:cNvSpPr/>
      </dsp:nvSpPr>
      <dsp:spPr>
        <a:xfrm>
          <a:off x="1673205" y="3508037"/>
          <a:ext cx="6656401" cy="7770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i="1" kern="1200" dirty="0"/>
            <a:t>Министерства труда и социальной защиты Республики Беларусь и Министерства информации Республики Беларусь</a:t>
          </a:r>
          <a:r>
            <a:rPr lang="ru-RU" sz="1300" kern="1200" dirty="0"/>
            <a:t> </a:t>
          </a:r>
          <a:r>
            <a:rPr lang="ru-RU" sz="1300" b="1" kern="1200" dirty="0"/>
            <a:t>18 августа 2025 г. № 84/11 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«Об утверждении</a:t>
          </a:r>
          <a:r>
            <a:rPr lang="ru-RU" sz="1300" b="1" kern="1200" dirty="0"/>
            <a:t> </a:t>
          </a:r>
          <a:r>
            <a:rPr lang="ru-RU" sz="1300" kern="1200" dirty="0"/>
            <a:t>Правил по охране труда при проведении полиграфических работ»;</a:t>
          </a:r>
        </a:p>
      </dsp:txBody>
      <dsp:txXfrm>
        <a:off x="1673205" y="3508037"/>
        <a:ext cx="6656401" cy="777059"/>
      </dsp:txXfrm>
    </dsp:sp>
    <dsp:sp modelId="{1004E46F-CB25-4C91-BFB4-F0B901BF0F20}">
      <dsp:nvSpPr>
        <dsp:cNvPr id="0" name=""/>
        <dsp:cNvSpPr/>
      </dsp:nvSpPr>
      <dsp:spPr>
        <a:xfrm>
          <a:off x="1556469" y="4285096"/>
          <a:ext cx="622587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#2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alg type="composite"/>
    <dgm:shape xmlns:r="http://schemas.openxmlformats.org/officeDocument/2006/relationships" r:blip="">
      <dgm:adjLst/>
    </dgm:shape>
    <dgm:varLst>
      <dgm:chMax val="7"/>
      <dgm:dir/>
      <dgm:animLvl val="lvl"/>
      <dgm:resizeHandles val="exact"/>
    </dgm:varLst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alg type="tx"/>
            <dgm:shape xmlns:r="http://schemas.openxmlformats.org/officeDocument/2006/relationships" type="rect" r:blip="" hideGeom="1">
              <dgm:adjLst/>
            </dgm:shape>
            <dgm:varLst>
              <dgm:chMax val="1"/>
              <dgm:bulletEnabled val="1"/>
            </dgm:varLst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varLst>
              <dgm:bulletEnabled val="1"/>
            </dgm:varLst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alg type="tx"/>
            <dgm:shape xmlns:r="http://schemas.openxmlformats.org/officeDocument/2006/relationships" type="rect" r:blip="" hideGeom="1">
              <dgm:adjLst/>
            </dgm:shape>
            <dgm:varLst>
              <dgm:chMax val="1"/>
              <dgm:bulletEnabled val="1"/>
            </dgm:varLst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alg type="tx"/>
            <dgm:shape xmlns:r="http://schemas.openxmlformats.org/officeDocument/2006/relationships" type="rect" r:blip="" hideGeom="1">
              <dgm:adjLst/>
            </dgm:shape>
            <dgm:varLst>
              <dgm:chMax val="1"/>
              <dgm:bulletEnabled val="1"/>
            </dgm:varLst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varLst>
              <dgm:bulletEnabled val="1"/>
            </dgm:varLst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alg type="tx"/>
            <dgm:shape xmlns:r="http://schemas.openxmlformats.org/officeDocument/2006/relationships" type="rect" r:blip="" hideGeom="1">
              <dgm:adjLst/>
            </dgm:shape>
            <dgm:varLst>
              <dgm:chMax val="1"/>
              <dgm:bulletEnabled val="1"/>
            </dgm:varLst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alg type="tx"/>
            <dgm:shape xmlns:r="http://schemas.openxmlformats.org/officeDocument/2006/relationships" type="rect" r:blip="" hideGeom="1">
              <dgm:adjLst/>
            </dgm:shape>
            <dgm:varLst>
              <dgm:chMax val="1"/>
              <dgm:bulletEnabled val="1"/>
            </dgm:varLst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varLst>
              <dgm:bulletEnabled val="1"/>
            </dgm:varLst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alg type="tx"/>
            <dgm:shape xmlns:r="http://schemas.openxmlformats.org/officeDocument/2006/relationships" type="rect" r:blip="" hideGeom="1">
              <dgm:adjLst/>
            </dgm:shape>
            <dgm:varLst>
              <dgm:chMax val="1"/>
              <dgm:bulletEnabled val="1"/>
            </dgm:varLst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alg type="tx"/>
            <dgm:shape xmlns:r="http://schemas.openxmlformats.org/officeDocument/2006/relationships" type="rect" r:blip="" hideGeom="1">
              <dgm:adjLst/>
            </dgm:shape>
            <dgm:varLst>
              <dgm:chMax val="1"/>
              <dgm:bulletEnabled val="1"/>
            </dgm:varLst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varLst>
              <dgm:bulletEnabled val="1"/>
            </dgm:varLst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alg type="tx"/>
            <dgm:shape xmlns:r="http://schemas.openxmlformats.org/officeDocument/2006/relationships" type="rect" r:blip="" hideGeom="1">
              <dgm:adjLst/>
            </dgm:shape>
            <dgm:varLst>
              <dgm:chMax val="1"/>
              <dgm:bulletEnabled val="1"/>
            </dgm:varLst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alg type="tx"/>
            <dgm:shape xmlns:r="http://schemas.openxmlformats.org/officeDocument/2006/relationships" type="rect" r:blip="" hideGeom="1">
              <dgm:adjLst/>
            </dgm:shape>
            <dgm:varLst>
              <dgm:chMax val="1"/>
              <dgm:bulletEnabled val="1"/>
            </dgm:varLst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varLst>
              <dgm:bulletEnabled val="1"/>
            </dgm:varLst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alg type="tx"/>
            <dgm:shape xmlns:r="http://schemas.openxmlformats.org/officeDocument/2006/relationships" type="rect" r:blip="" hideGeom="1">
              <dgm:adjLst/>
            </dgm:shape>
            <dgm:varLst>
              <dgm:chMax val="1"/>
              <dgm:bulletEnabled val="1"/>
            </dgm:varLst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alg type="tx"/>
            <dgm:shape xmlns:r="http://schemas.openxmlformats.org/officeDocument/2006/relationships" type="rect" r:blip="" hideGeom="1">
              <dgm:adjLst/>
            </dgm:shape>
            <dgm:varLst>
              <dgm:chMax val="1"/>
              <dgm:bulletEnabled val="1"/>
            </dgm:varLst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varLst>
              <dgm:bulletEnabled val="1"/>
            </dgm:varLst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alg type="tx"/>
            <dgm:shape xmlns:r="http://schemas.openxmlformats.org/officeDocument/2006/relationships" type="rect" r:blip="" hideGeom="1">
              <dgm:adjLst/>
            </dgm:shape>
            <dgm:varLst>
              <dgm:chMax val="1"/>
              <dgm:bulletEnabled val="1"/>
            </dgm:varLst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alg type="tx"/>
            <dgm:shape xmlns:r="http://schemas.openxmlformats.org/officeDocument/2006/relationships" type="rect" r:blip="" hideGeom="1">
              <dgm:adjLst/>
            </dgm:shape>
            <dgm:varLst>
              <dgm:chMax val="1"/>
              <dgm:bulletEnabled val="1"/>
            </dgm:varLst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varLst>
              <dgm:bulletEnabled val="1"/>
            </dgm:varLst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alg type="tx"/>
            <dgm:shape xmlns:r="http://schemas.openxmlformats.org/officeDocument/2006/relationships" type="rect" r:blip="" hideGeom="1">
              <dgm:adjLst/>
            </dgm:shape>
            <dgm:varLst>
              <dgm:chMax val="1"/>
              <dgm:bulletEnabled val="1"/>
            </dgm:varLst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#2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alg type="composite"/>
    <dgm:shape xmlns:r="http://schemas.openxmlformats.org/officeDocument/2006/relationships" r:blip="">
      <dgm:adjLst/>
    </dgm:shape>
    <dgm:varLst>
      <dgm:chMax val="7"/>
      <dgm:dir/>
      <dgm:animLvl val="lvl"/>
      <dgm:resizeHandles val="exact"/>
    </dgm:varLst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alg type="tx"/>
            <dgm:shape xmlns:r="http://schemas.openxmlformats.org/officeDocument/2006/relationships" type="rect" r:blip="" hideGeom="1">
              <dgm:adjLst/>
            </dgm:shape>
            <dgm:varLst>
              <dgm:chMax val="1"/>
              <dgm:bulletEnabled val="1"/>
            </dgm:varLst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varLst>
              <dgm:bulletEnabled val="1"/>
            </dgm:varLst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alg type="tx"/>
            <dgm:shape xmlns:r="http://schemas.openxmlformats.org/officeDocument/2006/relationships" type="rect" r:blip="" hideGeom="1">
              <dgm:adjLst/>
            </dgm:shape>
            <dgm:varLst>
              <dgm:chMax val="1"/>
              <dgm:bulletEnabled val="1"/>
            </dgm:varLst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alg type="tx"/>
            <dgm:shape xmlns:r="http://schemas.openxmlformats.org/officeDocument/2006/relationships" type="rect" r:blip="" hideGeom="1">
              <dgm:adjLst/>
            </dgm:shape>
            <dgm:varLst>
              <dgm:chMax val="1"/>
              <dgm:bulletEnabled val="1"/>
            </dgm:varLst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varLst>
              <dgm:bulletEnabled val="1"/>
            </dgm:varLst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alg type="tx"/>
            <dgm:shape xmlns:r="http://schemas.openxmlformats.org/officeDocument/2006/relationships" type="rect" r:blip="" hideGeom="1">
              <dgm:adjLst/>
            </dgm:shape>
            <dgm:varLst>
              <dgm:chMax val="1"/>
              <dgm:bulletEnabled val="1"/>
            </dgm:varLst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alg type="tx"/>
            <dgm:shape xmlns:r="http://schemas.openxmlformats.org/officeDocument/2006/relationships" type="rect" r:blip="" hideGeom="1">
              <dgm:adjLst/>
            </dgm:shape>
            <dgm:varLst>
              <dgm:chMax val="1"/>
              <dgm:bulletEnabled val="1"/>
            </dgm:varLst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varLst>
              <dgm:bulletEnabled val="1"/>
            </dgm:varLst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alg type="tx"/>
            <dgm:shape xmlns:r="http://schemas.openxmlformats.org/officeDocument/2006/relationships" type="rect" r:blip="" hideGeom="1">
              <dgm:adjLst/>
            </dgm:shape>
            <dgm:varLst>
              <dgm:chMax val="1"/>
              <dgm:bulletEnabled val="1"/>
            </dgm:varLst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alg type="tx"/>
            <dgm:shape xmlns:r="http://schemas.openxmlformats.org/officeDocument/2006/relationships" type="rect" r:blip="" hideGeom="1">
              <dgm:adjLst/>
            </dgm:shape>
            <dgm:varLst>
              <dgm:chMax val="1"/>
              <dgm:bulletEnabled val="1"/>
            </dgm:varLst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varLst>
              <dgm:bulletEnabled val="1"/>
            </dgm:varLst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alg type="tx"/>
            <dgm:shape xmlns:r="http://schemas.openxmlformats.org/officeDocument/2006/relationships" type="rect" r:blip="" hideGeom="1">
              <dgm:adjLst/>
            </dgm:shape>
            <dgm:varLst>
              <dgm:chMax val="1"/>
              <dgm:bulletEnabled val="1"/>
            </dgm:varLst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alg type="tx"/>
            <dgm:shape xmlns:r="http://schemas.openxmlformats.org/officeDocument/2006/relationships" type="rect" r:blip="" hideGeom="1">
              <dgm:adjLst/>
            </dgm:shape>
            <dgm:varLst>
              <dgm:chMax val="1"/>
              <dgm:bulletEnabled val="1"/>
            </dgm:varLst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varLst>
              <dgm:bulletEnabled val="1"/>
            </dgm:varLst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alg type="tx"/>
            <dgm:shape xmlns:r="http://schemas.openxmlformats.org/officeDocument/2006/relationships" type="rect" r:blip="" hideGeom="1">
              <dgm:adjLst/>
            </dgm:shape>
            <dgm:varLst>
              <dgm:chMax val="1"/>
              <dgm:bulletEnabled val="1"/>
            </dgm:varLst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alg type="tx"/>
            <dgm:shape xmlns:r="http://schemas.openxmlformats.org/officeDocument/2006/relationships" type="rect" r:blip="" hideGeom="1">
              <dgm:adjLst/>
            </dgm:shape>
            <dgm:varLst>
              <dgm:chMax val="1"/>
              <dgm:bulletEnabled val="1"/>
            </dgm:varLst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varLst>
              <dgm:bulletEnabled val="1"/>
            </dgm:varLst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alg type="tx"/>
            <dgm:shape xmlns:r="http://schemas.openxmlformats.org/officeDocument/2006/relationships" type="rect" r:blip="" hideGeom="1">
              <dgm:adjLst/>
            </dgm:shape>
            <dgm:varLst>
              <dgm:chMax val="1"/>
              <dgm:bulletEnabled val="1"/>
            </dgm:varLst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alg type="tx"/>
            <dgm:shape xmlns:r="http://schemas.openxmlformats.org/officeDocument/2006/relationships" type="rect" r:blip="" hideGeom="1">
              <dgm:adjLst/>
            </dgm:shape>
            <dgm:varLst>
              <dgm:chMax val="1"/>
              <dgm:bulletEnabled val="1"/>
            </dgm:varLst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varLst>
              <dgm:bulletEnabled val="1"/>
            </dgm:varLst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alg type="tx"/>
            <dgm:shape xmlns:r="http://schemas.openxmlformats.org/officeDocument/2006/relationships" type="rect" r:blip="" hideGeom="1">
              <dgm:adjLst/>
            </dgm:shape>
            <dgm:varLst>
              <dgm:chMax val="1"/>
              <dgm:bulletEnabled val="1"/>
            </dgm:varLst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0.17027</cdr:y>
    </cdr:to>
    <cdr:sp macro="" textlink="">
      <cdr:nvSpPr>
        <cdr:cNvPr id="2" name="TextBox 3"/>
        <cdr:cNvSpPr txBox="1"/>
      </cdr:nvSpPr>
      <cdr:spPr>
        <a:xfrm xmlns:a="http://schemas.openxmlformats.org/drawingml/2006/main">
          <a:off x="0" y="0"/>
          <a:ext cx="4752528" cy="50270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lnSpc>
              <a:spcPts val="1600"/>
            </a:lnSpc>
          </a:pPr>
          <a:r>
            <a:rPr lang="ru-RU" sz="1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rPr>
            <a:t>Коэффициент частоты</a:t>
          </a:r>
        </a:p>
        <a:p xmlns:a="http://schemas.openxmlformats.org/drawingml/2006/main">
          <a:pPr algn="ctr">
            <a:lnSpc>
              <a:spcPts val="1600"/>
            </a:lnSpc>
          </a:pPr>
          <a:r>
            <a:rPr lang="ru-RU" sz="1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rPr>
            <a:t>производственного травматизма</a:t>
          </a:r>
          <a:endParaRPr lang="ru-RU" sz="1600" dirty="0">
            <a:solidFill>
              <a:prstClr val="black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0.35567</cdr:x>
      <cdr:y>0.05797</cdr:y>
    </cdr:from>
    <cdr:to>
      <cdr:x>0.59432</cdr:x>
      <cdr:y>0.30435</cdr:y>
    </cdr:to>
    <cdr:pic>
      <cdr:nvPicPr>
        <cdr:cNvPr id="2" name="Изображение 7">
          <a:extLst xmlns:a="http://schemas.openxmlformats.org/drawingml/2006/main">
            <a:ext uri="{FF2B5EF4-FFF2-40B4-BE49-F238E27FC236}">
              <a16:creationId xmlns:a16="http://schemas.microsoft.com/office/drawing/2014/main" id="{E88EBA43-551C-F3A6-F551-D15A1F7B34B0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flipH="1">
          <a:off x="3025787" y="216020"/>
          <a:ext cx="2030284" cy="918106"/>
        </a:xfrm>
        <a:prstGeom xmlns:a="http://schemas.openxmlformats.org/drawingml/2006/main" prst="rect">
          <a:avLst/>
        </a:prstGeom>
        <a:solidFill xmlns:a="http://schemas.openxmlformats.org/drawingml/2006/main">
          <a:srgbClr val="FFFFFF">
            <a:shade val="85000"/>
          </a:srgbClr>
        </a:solidFill>
        <a:ln xmlns:a="http://schemas.openxmlformats.org/drawingml/2006/main" w="190500" cap="rnd">
          <a:solidFill>
            <a:srgbClr val="FFFFFF"/>
          </a:solidFill>
        </a:ln>
        <a:effectLst xmlns:a="http://schemas.openxmlformats.org/drawingml/2006/main">
          <a:outerShdw blurRad="50000" algn="tl" rotWithShape="0">
            <a:srgbClr val="000000">
              <a:alpha val="41000"/>
            </a:srgbClr>
          </a:outerShdw>
        </a:effectLst>
        <a:scene3d xmlns:a="http://schemas.openxmlformats.org/drawingml/2006/main">
          <a:camera prst="orthographicFront"/>
          <a:lightRig rig="twoPt" dir="t">
            <a:rot lat="0" lon="0" rev="7800000"/>
          </a:lightRig>
        </a:scene3d>
        <a:sp3d xmlns:a="http://schemas.openxmlformats.org/drawingml/2006/main" contourW="6350">
          <a:bevelT w="50800" h="16510"/>
          <a:contourClr>
            <a:srgbClr val="C0C0C0"/>
          </a:contourClr>
        </a:sp3d>
      </cdr:spPr>
    </cdr:pic>
  </cdr:relSizeAnchor>
  <cdr:relSizeAnchor xmlns:cdr="http://schemas.openxmlformats.org/drawingml/2006/chartDrawing">
    <cdr:from>
      <cdr:x>0</cdr:x>
      <cdr:y>2.68355E-7</cdr:y>
    </cdr:from>
    <cdr:to>
      <cdr:x>0.26596</cdr:x>
      <cdr:y>0.28502</cdr:y>
    </cdr:to>
    <cdr:pic>
      <cdr:nvPicPr>
        <cdr:cNvPr id="3" name="chart">
          <a:extLst xmlns:a="http://schemas.openxmlformats.org/drawingml/2006/main">
            <a:ext uri="{FF2B5EF4-FFF2-40B4-BE49-F238E27FC236}">
              <a16:creationId xmlns:a16="http://schemas.microsoft.com/office/drawing/2014/main" id="{AD53CADA-68FD-4931-4D0D-049EAB74DED9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0" y="1"/>
          <a:ext cx="2262608" cy="106211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0.71117</cdr:x>
      <cdr:y>0.14493</cdr:y>
    </cdr:from>
    <cdr:to>
      <cdr:x>0.95535</cdr:x>
      <cdr:y>0.43961</cdr:y>
    </cdr:to>
    <cdr:pic>
      <cdr:nvPicPr>
        <cdr:cNvPr id="4" name="Рисунок 3">
          <a:extLst xmlns:a="http://schemas.openxmlformats.org/drawingml/2006/main">
            <a:ext uri="{FF2B5EF4-FFF2-40B4-BE49-F238E27FC236}">
              <a16:creationId xmlns:a16="http://schemas.microsoft.com/office/drawing/2014/main" id="{D3B3449E-40F1-1C5A-789E-513E81BF34B8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3"/>
        <a:stretch xmlns:a="http://schemas.openxmlformats.org/drawingml/2006/main">
          <a:fillRect/>
        </a:stretch>
      </cdr:blipFill>
      <cdr:spPr>
        <a:xfrm xmlns:a="http://schemas.openxmlformats.org/drawingml/2006/main">
          <a:off x="6050128" y="540069"/>
          <a:ext cx="2077274" cy="1098113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613810-359D-4B0E-A4AA-302DE4AB4331}" type="datetimeFigureOut">
              <a:rPr lang="ru-RU" smtClean="0"/>
              <a:t>23.06.2026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4538"/>
            <a:ext cx="661987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6661"/>
            <a:ext cx="5438140" cy="446841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1599"/>
            <a:ext cx="2945659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1599"/>
            <a:ext cx="2945659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6897FD-9C2D-4443-A561-27413B4FCA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317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932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99444-E0E5-4D13-81B3-29FF9EF1188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2DCC0-AB8B-4B0F-B498-4AF29AC8E9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683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99444-E0E5-4D13-81B3-29FF9EF1188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2DCC0-AB8B-4B0F-B498-4AF29AC8E9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756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6073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6073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99444-E0E5-4D13-81B3-29FF9EF1188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2DCC0-AB8B-4B0F-B498-4AF29AC8E9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6044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3789517"/>
            <a:ext cx="5637010" cy="66158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44AFF3-5A94-46C8-A1DF-C9F2CBEB342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23.06.2026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F8E07C-53C3-4879-BD41-BCC7579F9375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820" y="2349236"/>
            <a:ext cx="7175351" cy="1344875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0873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D75FD2-21E2-4667-B364-E3B26E1E4D4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23.06.2026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84AAB9-4880-4058-8601-5E8E819FB17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548640"/>
            <a:ext cx="6400800" cy="260604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grpSp>
        <p:nvGrpSpPr>
          <p:cNvPr id="7" name="Группа 6"/>
          <p:cNvGrpSpPr>
            <a:grpSpLocks/>
          </p:cNvGrpSpPr>
          <p:nvPr userDrawn="1"/>
        </p:nvGrpSpPr>
        <p:grpSpPr bwMode="auto">
          <a:xfrm>
            <a:off x="0" y="15"/>
            <a:ext cx="9144000" cy="627461"/>
            <a:chOff x="0" y="0"/>
            <a:chExt cx="9144000" cy="836712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83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59589"/>
              <a:ext cx="648072" cy="705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1042988" y="115901"/>
              <a:ext cx="3124573" cy="5745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100" b="1" dirty="0">
                  <a:solidFill>
                    <a:srgbClr val="FFFF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Министерство труда и социальной защиты</a:t>
              </a:r>
            </a:p>
            <a:p>
              <a:pPr>
                <a:defRPr/>
              </a:pPr>
              <a:r>
                <a:rPr lang="ru-RU" sz="1100" b="1" dirty="0">
                  <a:solidFill>
                    <a:srgbClr val="FFFF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Республики Беларусь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96415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1629487"/>
            <a:ext cx="5966666" cy="1817510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3455633"/>
            <a:ext cx="5970494" cy="626595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A77B33-C066-44C7-88B8-741A26A81841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23.06.2026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527044-ABE6-4DFE-90FE-7F1551C2358E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8388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6EBBC6-E980-4BC7-88F9-CEFCD669B210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23.06.2026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11C37D-110C-4E6E-993B-408F2931412D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548639"/>
            <a:ext cx="3346704" cy="260604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548640"/>
            <a:ext cx="3346704" cy="260604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7029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48641"/>
            <a:ext cx="3346704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050245"/>
            <a:ext cx="3346704" cy="2057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548641"/>
            <a:ext cx="3346704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049274"/>
            <a:ext cx="3346704" cy="2057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21F590-D224-4E08-8A9F-AF671AD49372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23.06.2026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9A9ECD-5ED7-43AF-8247-0AD1838CF7E2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551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7D94BD-94E8-4E3D-AFCA-0B1F6A4C3A6A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23.06.2026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14E335-4742-48F9-9813-567D72104DD3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5391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1123C7-DAB1-468C-90EB-D4612E17693D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23.06.2026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888B97-B77A-4389-82C6-9B96B59FA38A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218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99444-E0E5-4D13-81B3-29FF9EF1188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2DCC0-AB8B-4B0F-B498-4AF29AC8E9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2019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123" y="1657353"/>
            <a:ext cx="3636085" cy="943870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40" y="548645"/>
            <a:ext cx="4017085" cy="367104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2623355"/>
            <a:ext cx="3388660" cy="16046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D1122F-95B2-4B7C-B3BC-49EB2EEAEDC2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23.06.2026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541CE6-DBCC-45C0-94CD-F0AE1857EFDF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332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857270"/>
            <a:ext cx="4114800" cy="2345855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757865"/>
            <a:ext cx="3694114" cy="1622265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23B8F8B-2686-4498-B50F-D61C712FDE5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23.06.2026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098B71-DF64-46CB-A49A-47E8692953BB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3348316"/>
            <a:ext cx="6383538" cy="85725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55518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548639"/>
            <a:ext cx="6400800" cy="260604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5FEDB9-5274-4747-8537-3B01A52E4F3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23.06.2026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EDF37D-9A43-46B5-8B24-EE45FCE0E90E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4943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282389"/>
            <a:ext cx="2057400" cy="3928755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41" y="548748"/>
            <a:ext cx="4829287" cy="367104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A4E67C-D61C-4C8C-8291-5BF59EA13A01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23.06.2026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B92A76-3BEF-4AB2-9A5B-B9F78C819C84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1042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>
            <a:grpSpLocks/>
          </p:cNvGrpSpPr>
          <p:nvPr userDrawn="1"/>
        </p:nvGrpSpPr>
        <p:grpSpPr bwMode="auto">
          <a:xfrm>
            <a:off x="0" y="15"/>
            <a:ext cx="9144000" cy="627461"/>
            <a:chOff x="0" y="0"/>
            <a:chExt cx="9144000" cy="836712"/>
          </a:xfrm>
        </p:grpSpPr>
        <p:pic>
          <p:nvPicPr>
            <p:cNvPr id="5" name="Рисунок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83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Рисунок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59589"/>
              <a:ext cx="648072" cy="705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1042988" y="115901"/>
              <a:ext cx="3124573" cy="5745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100" b="1" dirty="0">
                  <a:solidFill>
                    <a:srgbClr val="FFFF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Министерство труда и социальной защиты</a:t>
              </a:r>
            </a:p>
            <a:p>
              <a:pPr>
                <a:defRPr/>
              </a:pPr>
              <a:r>
                <a:rPr lang="ru-RU" sz="1100" b="1" dirty="0">
                  <a:solidFill>
                    <a:srgbClr val="FFFF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Республики Беларусь</a:t>
              </a:r>
            </a:p>
          </p:txBody>
        </p:sp>
      </p:grp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495164" y="789552"/>
            <a:ext cx="8229600" cy="594066"/>
          </a:xfrm>
        </p:spPr>
        <p:txBody>
          <a:bodyPr>
            <a:normAutofit/>
          </a:bodyPr>
          <a:lstStyle>
            <a:lvl1pPr marL="0" algn="ctr" defTabSz="914400" rtl="0" eaLnBrk="1" latinLnBrk="0" hangingPunct="1">
              <a:defRPr lang="ru-RU" sz="2400" b="1" kern="1200" dirty="0">
                <a:solidFill>
                  <a:srgbClr val="0033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4" name="Объект 2"/>
          <p:cNvSpPr>
            <a:spLocks noGrp="1"/>
          </p:cNvSpPr>
          <p:nvPr>
            <p:ph idx="1"/>
          </p:nvPr>
        </p:nvSpPr>
        <p:spPr>
          <a:xfrm>
            <a:off x="467544" y="1653656"/>
            <a:ext cx="8280920" cy="2940974"/>
          </a:xfrm>
        </p:spPr>
        <p:txBody>
          <a:bodyPr>
            <a:normAutofit/>
          </a:bodyPr>
          <a:lstStyle>
            <a:lvl1pPr marL="0" indent="0" algn="just">
              <a:buFontTx/>
              <a:buNone/>
              <a:defRPr sz="1800"/>
            </a:lvl1pPr>
            <a:lvl2pPr algn="just">
              <a:defRPr sz="1800"/>
            </a:lvl2pPr>
            <a:lvl3pPr algn="just">
              <a:defRPr sz="1800"/>
            </a:lvl3pPr>
            <a:lvl4pPr algn="just">
              <a:defRPr sz="1800"/>
            </a:lvl4pPr>
            <a:lvl5pPr algn="just"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8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75FD2-21E2-4667-B364-E3B26E1E4D46}" type="datetime1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23.06.2026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27464"/>
            <a:ext cx="2133600" cy="161925"/>
          </a:xfrm>
        </p:spPr>
        <p:txBody>
          <a:bodyPr/>
          <a:lstStyle>
            <a:lvl1pPr>
              <a:defRPr sz="1500"/>
            </a:lvl1pPr>
          </a:lstStyle>
          <a:p>
            <a:pPr>
              <a:defRPr/>
            </a:pPr>
            <a:fld id="{5784AAB9-4880-4058-8601-5E8E819FB178}" type="slidenum">
              <a:rPr lang="ru-RU" alt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4529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3C272-F8E6-406E-986A-EA8C839B42A4}" type="datetime1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23.06.2026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B0ED7-ECB6-4997-8CDD-CB9A3E787832}" type="slidenum">
              <a:rPr lang="ru-RU" alt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3118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9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FF475-2D08-4865-9960-AF203057B0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BABD5-A4B3-46B5-B8FA-A58B510B2CC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1986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FF475-2D08-4865-9960-AF203057B0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BABD5-A4B3-46B5-B8FA-A58B510B2CC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6346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210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FF475-2D08-4865-9960-AF203057B0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BABD5-A4B3-46B5-B8FA-A58B510B2CC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0157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FF475-2D08-4865-9960-AF203057B0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BABD5-A4B3-46B5-B8FA-A58B510B2CC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450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7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99444-E0E5-4D13-81B3-29FF9EF1188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2DCC0-AB8B-4B0F-B498-4AF29AC8E9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8591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8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8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FF475-2D08-4865-9960-AF203057B0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BABD5-A4B3-46B5-B8FA-A58B510B2CC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09926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FF475-2D08-4865-9960-AF203057B0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BABD5-A4B3-46B5-B8FA-A58B510B2CC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0776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FF475-2D08-4865-9960-AF203057B0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BABD5-A4B3-46B5-B8FA-A58B510B2CC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780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04793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807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FF475-2D08-4865-9960-AF203057B0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BABD5-A4B3-46B5-B8FA-A58B510B2CC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4500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8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FF475-2D08-4865-9960-AF203057B0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BABD5-A4B3-46B5-B8FA-A58B510B2CC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21694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FF475-2D08-4865-9960-AF203057B0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BABD5-A4B3-46B5-B8FA-A58B510B2CC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73671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6016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6016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FF475-2D08-4865-9960-AF203057B0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BABD5-A4B3-46B5-B8FA-A58B510B2CC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0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lang="ru-RU" alt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>
            <a:lvl1pPr>
              <a:defRPr/>
            </a:lvl1pPr>
          </a:lstStyle>
          <a:p>
            <a:pPr>
              <a:defRPr/>
            </a:pPr>
            <a:fld id="{02AF8062-BA58-40E4-B584-0E50568F92C5}" type="datetime1">
              <a:rPr lang="ru-RU" alt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>
            <a:lvl1pPr>
              <a:defRPr/>
            </a:lvl1pPr>
          </a:lstStyle>
          <a:p>
            <a:pPr>
              <a:defRPr/>
            </a:pPr>
            <a:fld id="{773042B3-22CA-4F4A-9FD4-94A684C90D60}" type="slidenum">
              <a:rPr lang="ru-RU" alt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98447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34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47900-12EA-44E6-B0A4-9DDEB272708E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06D52-DE2E-4ED7-A01A-2ACEFB3ECE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1408495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>
            <a:grpSpLocks/>
          </p:cNvGrpSpPr>
          <p:nvPr userDrawn="1"/>
        </p:nvGrpSpPr>
        <p:grpSpPr bwMode="auto">
          <a:xfrm>
            <a:off x="0" y="0"/>
            <a:ext cx="9144000" cy="627460"/>
            <a:chOff x="0" y="0"/>
            <a:chExt cx="9144000" cy="836712"/>
          </a:xfrm>
        </p:grpSpPr>
        <p:pic>
          <p:nvPicPr>
            <p:cNvPr id="5" name="Рисунок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83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Рисунок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59589"/>
              <a:ext cx="648072" cy="705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1042988" y="115902"/>
              <a:ext cx="3230372" cy="5745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100" b="1" dirty="0">
                  <a:solidFill>
                    <a:srgbClr val="FFFF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anose="020B0604020202020204" pitchFamily="34" charset="0"/>
                </a:rPr>
                <a:t>Министерство труда и социальной защиты</a:t>
              </a:r>
            </a:p>
            <a:p>
              <a:pPr>
                <a:defRPr/>
              </a:pPr>
              <a:r>
                <a:rPr lang="ru-RU" sz="1100" b="1" dirty="0">
                  <a:solidFill>
                    <a:srgbClr val="FFFF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anose="020B0604020202020204" pitchFamily="34" charset="0"/>
                </a:rPr>
                <a:t>Республики Беларусь</a:t>
              </a:r>
            </a:p>
          </p:txBody>
        </p:sp>
      </p:grp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495164" y="789552"/>
            <a:ext cx="8229600" cy="594066"/>
          </a:xfrm>
        </p:spPr>
        <p:txBody>
          <a:bodyPr>
            <a:normAutofit/>
          </a:bodyPr>
          <a:lstStyle>
            <a:lvl1pPr marL="0" algn="ctr" defTabSz="914400" rtl="0" eaLnBrk="1" latinLnBrk="0" hangingPunct="1">
              <a:defRPr lang="ru-RU" sz="2400" b="1" kern="1200" dirty="0">
                <a:solidFill>
                  <a:srgbClr val="0033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4" name="Объект 2"/>
          <p:cNvSpPr>
            <a:spLocks noGrp="1"/>
          </p:cNvSpPr>
          <p:nvPr>
            <p:ph idx="1"/>
          </p:nvPr>
        </p:nvSpPr>
        <p:spPr>
          <a:xfrm>
            <a:off x="467544" y="1653649"/>
            <a:ext cx="8280920" cy="2940974"/>
          </a:xfrm>
        </p:spPr>
        <p:txBody>
          <a:bodyPr>
            <a:normAutofit/>
          </a:bodyPr>
          <a:lstStyle>
            <a:lvl1pPr marL="0" indent="0" algn="just">
              <a:buFontTx/>
              <a:buNone/>
              <a:defRPr sz="1800"/>
            </a:lvl1pPr>
            <a:lvl2pPr algn="just">
              <a:defRPr sz="1800"/>
            </a:lvl2pPr>
            <a:lvl3pPr algn="just">
              <a:defRPr sz="1800"/>
            </a:lvl3pPr>
            <a:lvl4pPr algn="just">
              <a:defRPr sz="1800"/>
            </a:lvl4pPr>
            <a:lvl5pPr algn="just"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8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728AB-A9D6-40F4-A43C-CFC49B68EDC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27461"/>
            <a:ext cx="2133600" cy="161925"/>
          </a:xfrm>
        </p:spPr>
        <p:txBody>
          <a:bodyPr/>
          <a:lstStyle>
            <a:lvl1pPr>
              <a:defRPr sz="1500"/>
            </a:lvl1pPr>
          </a:lstStyle>
          <a:p>
            <a:pPr>
              <a:defRPr/>
            </a:pPr>
            <a:fld id="{19D2708F-FF64-4247-90C6-3702F11237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80229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99444-E0E5-4D13-81B3-29FF9EF1188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2DCC0-AB8B-4B0F-B498-4AF29AC8E9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16143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C7231-1C5B-4C8D-80AB-23407EF9154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18925-1818-475A-8320-CB3FE1C028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2018902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A084D-3941-4CDE-A94C-D7F406C603A9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455F9-D1C7-4A60-83C7-921AC2E2D1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4513478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0F627-E7CA-4AE3-858B-DC9F0A7EABF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6AF77-3C81-44AA-9BC6-379FB7BE10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884603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B826D-9391-47FD-8B1C-697FD6F10E9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088E3-AA4B-4067-B0D7-A06F428A32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2936722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5B244-D634-4FFF-B738-81B5814AC8E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43216-C34D-46A9-80D5-963A869262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438059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A0419-C114-4879-A64D-F8068A278F9D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ACB89-B931-455D-AB57-096D5ECE42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2560543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803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E70A4-3EC3-4AFE-9357-C6C5BB98E0B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AF616-FF9D-4C32-9E1D-3671CF1FA8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8983645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8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02363-B5CE-4B01-A58C-D3B5E9AAAC9F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D2C27-B9A6-4342-88E3-CF8BF25777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2244903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5DBBA-3DF7-4918-8899-E1BB1CABAF5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62F01-DE93-4B2D-8C55-44D5E05790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227154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726AE-5C48-475A-8957-2B246CB983A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6D9CB-FE74-437C-85E9-2BA4DD7F12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9561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99444-E0E5-4D13-81B3-29FF9EF1188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2DCC0-AB8B-4B0F-B498-4AF29AC8E9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894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940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8F734-37F2-41E5-8860-8900B3AB478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EA699-6002-4C89-9373-833C4FFD53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0502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51D3F-61FE-47D5-B376-7D9A05DD252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EA699-6002-4C89-9373-833C4FFD53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67017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7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C99A-7F9E-4650-979A-327CBADB55C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EA699-6002-4C89-9373-833C4FFD53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15185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74AD1-373B-441C-BF28-68F983EE5B1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EA699-6002-4C89-9373-833C4FFD53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49247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54DF3-5C37-4F53-8F56-F51CBE657A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EA699-6002-4C89-9373-833C4FFD53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47529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BD87E-EF5A-4361-BCB4-CB8D7A4E31C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EA699-6002-4C89-9373-833C4FFD53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82601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ABC65-4406-4F64-9817-A34D6BF2B55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EA699-6002-4C89-9373-833C4FFD53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39532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82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816CF-8AF4-4726-BAB6-22D3EC9C49B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EA699-6002-4C89-9373-833C4FFD53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22689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4"/>
            <a:ext cx="5486400" cy="42505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62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CC18-FEBC-4AB2-B633-33692C81F7F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EA699-6002-4C89-9373-833C4FFD53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59913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4762D-AF17-4CF7-8A93-C787D4497A2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EA699-6002-4C89-9373-833C4FFD53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70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99444-E0E5-4D13-81B3-29FF9EF1188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2DCC0-AB8B-4B0F-B498-4AF29AC8E9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38810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6073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6073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CFEE8-FAD4-4D8C-A1E8-0B6914B84E3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EA699-6002-4C89-9373-833C4FFD53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26493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200151"/>
            <a:ext cx="8229600" cy="3394472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4D93A68-8572-4015-A108-F75848E5914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5D38327-9D6A-4AB5-8A7B-0F9D8F35D69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12153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34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97DF9-CC16-4130-8568-B0C29E0DC8B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F9448-6F93-41AE-93EC-C64FC8BC28D3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08726151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>
            <a:grpSpLocks/>
          </p:cNvGrpSpPr>
          <p:nvPr userDrawn="1"/>
        </p:nvGrpSpPr>
        <p:grpSpPr bwMode="auto">
          <a:xfrm>
            <a:off x="0" y="0"/>
            <a:ext cx="9144000" cy="627460"/>
            <a:chOff x="0" y="0"/>
            <a:chExt cx="9144000" cy="836712"/>
          </a:xfrm>
        </p:grpSpPr>
        <p:pic>
          <p:nvPicPr>
            <p:cNvPr id="5" name="Рисунок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83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Рисунок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59589"/>
              <a:ext cx="648072" cy="705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1042988" y="115902"/>
              <a:ext cx="3230372" cy="5745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100" b="1" dirty="0">
                  <a:solidFill>
                    <a:srgbClr val="FFFF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anose="020B0604020202020204" pitchFamily="34" charset="0"/>
                </a:rPr>
                <a:t>Министерство труда и социальной защиты</a:t>
              </a:r>
            </a:p>
            <a:p>
              <a:pPr>
                <a:defRPr/>
              </a:pPr>
              <a:r>
                <a:rPr lang="ru-RU" sz="1100" b="1" dirty="0">
                  <a:solidFill>
                    <a:srgbClr val="FFFF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anose="020B0604020202020204" pitchFamily="34" charset="0"/>
                </a:rPr>
                <a:t>Республики Беларусь</a:t>
              </a:r>
            </a:p>
          </p:txBody>
        </p:sp>
      </p:grp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495164" y="789552"/>
            <a:ext cx="8229600" cy="594066"/>
          </a:xfrm>
        </p:spPr>
        <p:txBody>
          <a:bodyPr>
            <a:normAutofit/>
          </a:bodyPr>
          <a:lstStyle>
            <a:lvl1pPr marL="0" algn="ctr" defTabSz="914400" rtl="0" eaLnBrk="1" latinLnBrk="0" hangingPunct="1">
              <a:defRPr lang="ru-RU" sz="2400" b="1" kern="1200" dirty="0">
                <a:solidFill>
                  <a:srgbClr val="0033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4" name="Объект 2"/>
          <p:cNvSpPr>
            <a:spLocks noGrp="1"/>
          </p:cNvSpPr>
          <p:nvPr>
            <p:ph idx="1"/>
          </p:nvPr>
        </p:nvSpPr>
        <p:spPr>
          <a:xfrm>
            <a:off x="467544" y="1653649"/>
            <a:ext cx="8280920" cy="2940974"/>
          </a:xfrm>
        </p:spPr>
        <p:txBody>
          <a:bodyPr>
            <a:normAutofit/>
          </a:bodyPr>
          <a:lstStyle>
            <a:lvl1pPr marL="0" indent="0" algn="just">
              <a:buFontTx/>
              <a:buNone/>
              <a:defRPr sz="1800"/>
            </a:lvl1pPr>
            <a:lvl2pPr algn="just">
              <a:defRPr sz="1800"/>
            </a:lvl2pPr>
            <a:lvl3pPr algn="just">
              <a:defRPr sz="1800"/>
            </a:lvl3pPr>
            <a:lvl4pPr algn="just">
              <a:defRPr sz="1800"/>
            </a:lvl4pPr>
            <a:lvl5pPr algn="just"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8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643C9-2741-4EB1-B1FB-384F70406EF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27461"/>
            <a:ext cx="2133600" cy="161925"/>
          </a:xfrm>
        </p:spPr>
        <p:txBody>
          <a:bodyPr/>
          <a:lstStyle>
            <a:lvl1pPr>
              <a:defRPr sz="1500"/>
            </a:lvl1pPr>
          </a:lstStyle>
          <a:p>
            <a:pPr>
              <a:defRPr/>
            </a:pPr>
            <a:fld id="{AEF97E67-EB07-4C14-B79B-763C444582CB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9767957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B9ED4-40A2-4E34-A4E9-15A635278C5D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68CA8-C04F-4E2D-A6CC-5368D4FD5515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88161768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BFF7B-0A93-4C55-83C9-0D6C762E7BD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8A8AD-9668-4DE9-A04D-08F598B2D7C7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30143209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98513-6F57-4560-97B6-B8D6CD06630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E59E0-0875-46AC-AFF6-BE64573F70E3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96796167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D95FC-AD30-480D-BDA9-1ED6CA63F3DF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AF883-A454-458D-B422-2532F921BA4C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35305788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55734-AF65-4883-9636-0494E5CCF4CE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2324A-5CEF-413F-97F5-06D0DD747F0F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02979635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38EB9-6A52-43D7-A995-CE67CD335079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E6253-93F9-4F0D-AFD2-6644DBCD35E9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114041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99444-E0E5-4D13-81B3-29FF9EF1188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2DCC0-AB8B-4B0F-B498-4AF29AC8E9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82457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803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B9448-4162-40CB-951C-D23871DE209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A21C3-DF64-4744-9A45-0582F0834B7B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91072398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8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C9F02-ED73-46A1-9D6D-D619B9D1339F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AD129-5420-4D18-93DD-F1360A16B36C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60010460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4808F-0212-48FD-A22A-DD668E51485F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C58C20-386D-4524-AB8D-632256B30F1E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0866382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5047D-98F4-4DAB-84C0-BDFD3BFF162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43D7A-62E2-41FF-B17A-5FFDEDEA1782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82343522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37"/>
            <a:ext cx="7772400" cy="1102519"/>
          </a:xfrm>
        </p:spPr>
        <p:txBody>
          <a:bodyPr numCol="1"/>
          <a:lstStyle/>
          <a:p>
            <a:r>
              <a:rPr lang="ru-RU" alt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 numCol="1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alt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/>
          <a:p>
            <a:fld id="{7E899444-E0E5-4D13-81B3-29FF9EF1188F}" type="datetimeFigureOut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43F2DCC0-AB8B-4B0F-B498-4AF29AC8E960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57246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lang="ru-RU" alt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numCol="1"/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/>
          <a:p>
            <a:fld id="{7E899444-E0E5-4D13-81B3-29FF9EF1188F}" type="datetimeFigureOut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43F2DCC0-AB8B-4B0F-B498-4AF29AC8E960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0142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numCol="1" anchor="t"/>
          <a:lstStyle>
            <a:lvl1pPr algn="l">
              <a:defRPr sz="4000" b="1" cap="all"/>
            </a:lvl1pPr>
          </a:lstStyle>
          <a:p>
            <a:r>
              <a:rPr lang="ru-RU" alt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numCol="1"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/>
          <a:p>
            <a:fld id="{7E899444-E0E5-4D13-81B3-29FF9EF1188F}" type="datetimeFigureOut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43F2DCC0-AB8B-4B0F-B498-4AF29AC8E960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98388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lang="ru-RU" alt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 numCol="1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 numCol="1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/>
          <a:p>
            <a:fld id="{7E899444-E0E5-4D13-81B3-29FF9EF1188F}" type="datetimeFigureOut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43F2DCC0-AB8B-4B0F-B498-4AF29AC8E960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76788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numCol="1"/>
          <a:lstStyle>
            <a:lvl1pPr>
              <a:defRPr/>
            </a:lvl1pPr>
          </a:lstStyle>
          <a:p>
            <a:r>
              <a:rPr lang="ru-RU" alt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numCol="1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 numCol="1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numCol="1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 numCol="1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/>
          <a:p>
            <a:fld id="{7E899444-E0E5-4D13-81B3-29FF9EF1188F}" type="datetimeFigureOut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43F2DCC0-AB8B-4B0F-B498-4AF29AC8E960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39420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lang="ru-RU" alt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/>
          <a:p>
            <a:fld id="{7E899444-E0E5-4D13-81B3-29FF9EF1188F}" type="datetimeFigureOut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43F2DCC0-AB8B-4B0F-B498-4AF29AC8E960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983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81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99444-E0E5-4D13-81B3-29FF9EF1188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2DCC0-AB8B-4B0F-B498-4AF29AC8E9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81211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/>
          <a:p>
            <a:fld id="{7E899444-E0E5-4D13-81B3-29FF9EF1188F}" type="datetimeFigureOut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43F2DCC0-AB8B-4B0F-B498-4AF29AC8E960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14822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numCol="1" anchor="b"/>
          <a:lstStyle>
            <a:lvl1pPr algn="l">
              <a:defRPr sz="2000" b="1"/>
            </a:lvl1pPr>
          </a:lstStyle>
          <a:p>
            <a:r>
              <a:rPr lang="ru-RU" alt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806"/>
            <a:ext cx="5111750" cy="4389835"/>
          </a:xfrm>
        </p:spPr>
        <p:txBody>
          <a:bodyPr numCol="1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 numCol="1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alt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/>
          <a:p>
            <a:fld id="{7E899444-E0E5-4D13-81B3-29FF9EF1188F}" type="datetimeFigureOut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43F2DCC0-AB8B-4B0F-B498-4AF29AC8E960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21296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numCol="1" anchor="b"/>
          <a:lstStyle>
            <a:lvl1pPr algn="l">
              <a:defRPr sz="2000" b="1"/>
            </a:lvl1pPr>
          </a:lstStyle>
          <a:p>
            <a:r>
              <a:rPr lang="ru-RU" alt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numCol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alt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21"/>
            <a:ext cx="5486400" cy="603647"/>
          </a:xfrm>
        </p:spPr>
        <p:txBody>
          <a:bodyPr numCol="1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alt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/>
          <a:p>
            <a:fld id="{7E899444-E0E5-4D13-81B3-29FF9EF1188F}" type="datetimeFigureOut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43F2DCC0-AB8B-4B0F-B498-4AF29AC8E960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7926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lang="ru-RU" alt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numCol="1"/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/>
          <a:p>
            <a:fld id="{7E899444-E0E5-4D13-81B3-29FF9EF1188F}" type="datetimeFigureOut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43F2DCC0-AB8B-4B0F-B498-4AF29AC8E960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79633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 numCol="1"/>
          <a:lstStyle/>
          <a:p>
            <a:r>
              <a:rPr lang="ru-RU" alt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 numCol="1"/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/>
          <a:p>
            <a:fld id="{7E899444-E0E5-4D13-81B3-29FF9EF1188F}" type="datetimeFigureOut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43F2DCC0-AB8B-4B0F-B498-4AF29AC8E960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038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4"/>
            <a:ext cx="5486400" cy="42505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61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99444-E0E5-4D13-81B3-29FF9EF1188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2DCC0-AB8B-4B0F-B498-4AF29AC8E9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518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357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899444-E0E5-4D13-81B3-29FF9EF1188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357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357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2DCC0-AB8B-4B0F-B498-4AF29AC8E9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54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432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29050"/>
            <a:ext cx="9144000" cy="131445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2905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826228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7" y="3279126"/>
            <a:ext cx="6512511" cy="85725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49195"/>
            <a:ext cx="6400800" cy="2606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4629243"/>
            <a:ext cx="2514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00BE207-DD39-430C-A072-1126CED7C7A4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 alt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438" y="4629243"/>
            <a:ext cx="33528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alt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4629243"/>
            <a:ext cx="18288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alt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072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  <p:sldLayoutId id="2147483934" r:id="rId12"/>
    <p:sldLayoutId id="2147483935" r:id="rId13"/>
  </p:sldLayoutIdLst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97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FF475-2D08-4865-9960-AF203057B0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97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97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3BABD5-A4B3-46B5-B8FA-A58B510B2CC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96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4" r:id="rId1"/>
    <p:sldLayoutId id="2147484105" r:id="rId2"/>
    <p:sldLayoutId id="2147484106" r:id="rId3"/>
    <p:sldLayoutId id="2147484107" r:id="rId4"/>
    <p:sldLayoutId id="2147484108" r:id="rId5"/>
    <p:sldLayoutId id="2147484109" r:id="rId6"/>
    <p:sldLayoutId id="2147484110" r:id="rId7"/>
    <p:sldLayoutId id="2147484111" r:id="rId8"/>
    <p:sldLayoutId id="2147484112" r:id="rId9"/>
    <p:sldLayoutId id="2147484113" r:id="rId10"/>
    <p:sldLayoutId id="2147484114" r:id="rId11"/>
    <p:sldLayoutId id="214748411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58E5327-4A57-4CF3-B3B5-8EF2BD05A2D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F4844E5-74AF-4D2C-A063-CD51959AB483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4734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9" r:id="rId1"/>
    <p:sldLayoutId id="2147484210" r:id="rId2"/>
    <p:sldLayoutId id="2147484211" r:id="rId3"/>
    <p:sldLayoutId id="2147484212" r:id="rId4"/>
    <p:sldLayoutId id="2147484213" r:id="rId5"/>
    <p:sldLayoutId id="2147484214" r:id="rId6"/>
    <p:sldLayoutId id="2147484215" r:id="rId7"/>
    <p:sldLayoutId id="2147484216" r:id="rId8"/>
    <p:sldLayoutId id="2147484217" r:id="rId9"/>
    <p:sldLayoutId id="2147484218" r:id="rId10"/>
    <p:sldLayoutId id="2147484219" r:id="rId11"/>
    <p:sldLayoutId id="2147484220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357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8656F-4AA4-48CF-BFBF-6C104B17F04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357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357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FEA699-6002-4C89-9373-833C4FFD53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790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2" r:id="rId1"/>
    <p:sldLayoutId id="2147484223" r:id="rId2"/>
    <p:sldLayoutId id="2147484224" r:id="rId3"/>
    <p:sldLayoutId id="2147484225" r:id="rId4"/>
    <p:sldLayoutId id="2147484226" r:id="rId5"/>
    <p:sldLayoutId id="2147484227" r:id="rId6"/>
    <p:sldLayoutId id="2147484228" r:id="rId7"/>
    <p:sldLayoutId id="2147484229" r:id="rId8"/>
    <p:sldLayoutId id="2147484230" r:id="rId9"/>
    <p:sldLayoutId id="2147484231" r:id="rId10"/>
    <p:sldLayoutId id="2147484232" r:id="rId11"/>
    <p:sldLayoutId id="2147484233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B510AA3-DAB0-4C77-BDE3-A435D1B54AD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C2932A-828D-4B08-8557-899C973CA15B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827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72" r:id="rId1"/>
    <p:sldLayoutId id="2147484273" r:id="rId2"/>
    <p:sldLayoutId id="2147484274" r:id="rId3"/>
    <p:sldLayoutId id="2147484275" r:id="rId4"/>
    <p:sldLayoutId id="2147484276" r:id="rId5"/>
    <p:sldLayoutId id="2147484277" r:id="rId6"/>
    <p:sldLayoutId id="2147484278" r:id="rId7"/>
    <p:sldLayoutId id="2147484279" r:id="rId8"/>
    <p:sldLayoutId id="2147484280" r:id="rId9"/>
    <p:sldLayoutId id="2147484281" r:id="rId10"/>
    <p:sldLayoutId id="2147484282" r:id="rId11"/>
    <p:sldLayoutId id="2147484283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numCol="1" rtlCol="0" anchor="ctr">
            <a:normAutofit/>
          </a:bodyPr>
          <a:lstStyle/>
          <a:p>
            <a:r>
              <a:rPr lang="ru-RU" alt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numCol="1" rtlCol="0">
            <a:normAutofit/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numCol="1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899444-E0E5-4D13-81B3-29FF9EF1188F}" type="datetimeFigureOut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23.06.2026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numCol="1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numCol="1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2DCC0-AB8B-4B0F-B498-4AF29AC8E960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076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8" r:id="rId1"/>
    <p:sldLayoutId id="2147484299" r:id="rId2"/>
    <p:sldLayoutId id="2147484300" r:id="rId3"/>
    <p:sldLayoutId id="2147484301" r:id="rId4"/>
    <p:sldLayoutId id="2147484302" r:id="rId5"/>
    <p:sldLayoutId id="2147484303" r:id="rId6"/>
    <p:sldLayoutId id="2147484304" r:id="rId7"/>
    <p:sldLayoutId id="2147484305" r:id="rId8"/>
    <p:sldLayoutId id="2147484306" r:id="rId9"/>
    <p:sldLayoutId id="2147484307" r:id="rId10"/>
    <p:sldLayoutId id="214748430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 alt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3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6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6EE0D25D20010C2D0460DD47BBC32C7106D1E1B169F87384266EF2731103833A9557EBA78DA58D8E67E1991EC2159B1B122BE4F37223A41B2632B559A3a6e1F" TargetMode="External"/><Relationship Id="rId2" Type="http://schemas.openxmlformats.org/officeDocument/2006/relationships/hyperlink" Target="consultantplus://offline/ref=6EE0D25D20010C2D0460DD47BBC32C7106D1E1B169F8738D2F6DF2731103833A9557EBA78DA58D8E67E1991FC7159B1B122BE4F37223A41B2632B559A3a6e1F" TargetMode="External"/><Relationship Id="rId1" Type="http://schemas.openxmlformats.org/officeDocument/2006/relationships/slideLayout" Target="../slideLayouts/slideLayout6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63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63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63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63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63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1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84AAB9-4880-4058-8601-5E8E819FB17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115358" y="2936060"/>
            <a:ext cx="3705114" cy="1291874"/>
          </a:xfrm>
        </p:spPr>
        <p:txBody>
          <a:bodyPr/>
          <a:lstStyle/>
          <a:p>
            <a:pPr marL="0" lvl="0" indent="0" algn="l" fontAlgn="base">
              <a:spcBef>
                <a:spcPts val="0"/>
              </a:spcBef>
              <a:spcAft>
                <a:spcPct val="0"/>
              </a:spcAft>
              <a:buNone/>
            </a:pPr>
            <a:r>
              <a:rPr lang="ru-RU" altLang="ru-RU" sz="18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+mn-ea"/>
                <a:cs typeface="Arial" charset="0"/>
              </a:rPr>
              <a:t>Зам. начальника управления охраны и государственной экспертизы условий труда – начальник отдела охраны труда</a:t>
            </a:r>
            <a:br>
              <a:rPr lang="ru-RU" altLang="ru-RU" sz="18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+mn-ea"/>
                <a:cs typeface="Arial" charset="0"/>
              </a:rPr>
            </a:br>
            <a:r>
              <a:rPr lang="ru-RU" altLang="ru-RU" sz="18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+mn-ea"/>
                <a:cs typeface="Arial" charset="0"/>
              </a:rPr>
              <a:t>И.Г.Марщак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1259632" y="1383618"/>
            <a:ext cx="7128792" cy="1213020"/>
          </a:xfrm>
        </p:spPr>
        <p:txBody>
          <a:bodyPr>
            <a:normAutofit/>
          </a:bodyPr>
          <a:lstStyle/>
          <a:p>
            <a:pPr marL="4572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Новое в законодательстве </a:t>
            </a:r>
          </a:p>
          <a:p>
            <a:pPr marL="4572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охране труда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63706" y="4497020"/>
            <a:ext cx="1351652" cy="338554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Минск 2026</a:t>
            </a:r>
          </a:p>
        </p:txBody>
      </p:sp>
    </p:spTree>
    <p:extLst>
      <p:ext uri="{BB962C8B-B14F-4D97-AF65-F5344CB8AC3E}">
        <p14:creationId xmlns:p14="http://schemas.microsoft.com/office/powerpoint/2010/main" val="10496502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диаграмма, линия, дизай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4373D33A-8E81-4BCF-E649-ED13FEAD9B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2806" y="507625"/>
            <a:ext cx="3784140" cy="326350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545F866-4675-4B8D-E8CD-6900D7683B99}"/>
              </a:ext>
            </a:extLst>
          </p:cNvPr>
          <p:cNvSpPr txBox="1"/>
          <p:nvPr/>
        </p:nvSpPr>
        <p:spPr>
          <a:xfrm>
            <a:off x="149354" y="3771130"/>
            <a:ext cx="4572000" cy="1269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37666" algn="just">
              <a:lnSpc>
                <a:spcPct val="85000"/>
              </a:lnSpc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на высоте – работы, при которых существуют профессиональные риски, связанные с возможным падением работающего, находящегося на расстоянии менее 2 м от неогражденных перепадов по </a:t>
            </a:r>
            <a:r>
              <a:rPr lang="ru-RU" sz="15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высоте 1,8 м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более, а также, если высота защитного ограждения рабочих мест менее 1,0 м.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16361BC-B471-DB22-C971-399C4796F449}"/>
              </a:ext>
            </a:extLst>
          </p:cNvPr>
          <p:cNvSpPr txBox="1"/>
          <p:nvPr/>
        </p:nvSpPr>
        <p:spPr>
          <a:xfrm>
            <a:off x="5061031" y="3716311"/>
            <a:ext cx="3819824" cy="10733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37666" algn="just">
              <a:lnSpc>
                <a:spcPct val="85000"/>
              </a:lnSpc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работам на высоте приравниваются подъем работающего на высоту более 5 м и его спуск с высоты более 5 м по лестнице, угол наклона которой к горизонтальной поверхности составляет более 75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3781044" y="1175004"/>
            <a:ext cx="45720" cy="1705356"/>
          </a:xfrm>
          <a:prstGeom prst="straightConnector1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2825496" y="1175004"/>
            <a:ext cx="1001268" cy="4572"/>
          </a:xfrm>
          <a:prstGeom prst="straightConnector1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2171700" y="1049361"/>
            <a:ext cx="813816" cy="811444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EB28F867-D6CC-DB8D-E758-53E65C550424}"/>
              </a:ext>
            </a:extLst>
          </p:cNvPr>
          <p:cNvSpPr txBox="1">
            <a:spLocks/>
          </p:cNvSpPr>
          <p:nvPr/>
        </p:nvSpPr>
        <p:spPr>
          <a:xfrm>
            <a:off x="0" y="8311"/>
            <a:ext cx="9144000" cy="674370"/>
          </a:xfrm>
          <a:prstGeom prst="rect">
            <a:avLst/>
          </a:prstGeom>
          <a:solidFill>
            <a:srgbClr val="002060"/>
          </a:solidFill>
        </p:spPr>
        <p:txBody>
          <a:bodyPr>
            <a:normAutofit/>
          </a:bodyPr>
          <a:lstStyle>
            <a:lvl1pPr algn="l" defTabSz="91441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336951" algn="ctr"/>
            <a:endParaRPr lang="ru-RU" altLang="ru-RU" sz="2400" b="1" dirty="0">
              <a:solidFill>
                <a:srgbClr val="FFFFFF"/>
              </a:solidFill>
              <a:ea typeface="Times New Roman" panose="02020603050405020304" pitchFamily="18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5C8F84-B788-197E-0DD4-D9373D14A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6786" y="46248"/>
            <a:ext cx="4367302" cy="592565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на высоте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36409" y="625327"/>
            <a:ext cx="1614713" cy="3593808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8404860" y="1175004"/>
            <a:ext cx="30480" cy="2474976"/>
          </a:xfrm>
          <a:prstGeom prst="straightConnector1">
            <a:avLst/>
          </a:prstGeom>
          <a:ln w="571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 rot="16200000">
            <a:off x="7692994" y="2266997"/>
            <a:ext cx="921515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≥5 м</a:t>
            </a:r>
          </a:p>
        </p:txBody>
      </p:sp>
      <p:sp>
        <p:nvSpPr>
          <p:cNvPr id="13" name="Дуга 12"/>
          <p:cNvSpPr/>
          <p:nvPr/>
        </p:nvSpPr>
        <p:spPr>
          <a:xfrm>
            <a:off x="7104088" y="3221365"/>
            <a:ext cx="745421" cy="617016"/>
          </a:xfrm>
          <a:prstGeom prst="arc">
            <a:avLst>
              <a:gd name="adj1" fmla="val 16200000"/>
              <a:gd name="adj2" fmla="val 1334368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8" name="Прямоугольник 17"/>
          <p:cNvSpPr/>
          <p:nvPr/>
        </p:nvSpPr>
        <p:spPr>
          <a:xfrm>
            <a:off x="7128800" y="3344770"/>
            <a:ext cx="921515" cy="34624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≥75° 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3853" y="1479171"/>
            <a:ext cx="964748" cy="2203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6859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144000" cy="755248"/>
          </a:xfrm>
          <a:prstGeom prst="rect">
            <a:avLst/>
          </a:prstGeom>
          <a:solidFill>
            <a:srgbClr val="00206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>
            <a:lvl1pPr algn="l" defTabSz="91441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alt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Работающие, допускаемые к строительным и строительно-монтажным работам на высоте, а также работающие, допускаемые к работам на высоте, выполняемым по наряду-допуску, по безопасности выполнения работ делятся на следующие группы: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36203" y="1291006"/>
            <a:ext cx="1429561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работающие, непосредственно выполняющие работы на высоте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48891" y="1346981"/>
            <a:ext cx="2123474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должностные лица, назначенные руководителями работ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высоте или </a:t>
            </a:r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ответственными за подготовку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 на высоте;</a:t>
            </a:r>
          </a:p>
          <a:p>
            <a:pPr lvl="0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работающие, являющиеся </a:t>
            </a:r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руководителями стажировки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охране труда </a:t>
            </a:r>
          </a:p>
          <a:p>
            <a:pPr lvl="0"/>
            <a:r>
              <a:rPr lang="ru-RU" sz="135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работающие по обслуживанию и удалению деревьев</a:t>
            </a:r>
          </a:p>
          <a:p>
            <a:pPr lvl="0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страхующий при осуществлении страховки снизу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82397" y="1304547"/>
            <a:ext cx="3799126" cy="38549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должностные лица:</a:t>
            </a:r>
          </a:p>
          <a:p>
            <a:pPr lvl="0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-имеющие право выдачи наряда-допуска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назначенные </a:t>
            </a:r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ответственными за определение мероприятий по эвакуации и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спасению</a:t>
            </a:r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работающих при возникновении аварийной ситуации и при проведении спасательных работ;</a:t>
            </a:r>
          </a:p>
          <a:p>
            <a:pPr lvl="0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назначенные </a:t>
            </a:r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ответственными за исправное состояние и проведение обслуживания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 индивидуальной защиты от падения с высоты, систем обеспечения безопасности работ на высоте (их компонентов, элементов, подсистем), в том числе их периодических осмотров и проверок исправности;</a:t>
            </a:r>
          </a:p>
          <a:p>
            <a:pPr lvl="0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назначенные </a:t>
            </a:r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ответственными за исправное состояние и правильное применение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ограждений; </a:t>
            </a:r>
          </a:p>
          <a:p>
            <a:pPr lvl="0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проводящие обучение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вопросам охраны труда при выполнении работ на высоте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16773" y="781423"/>
            <a:ext cx="1902590" cy="46715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spcFirstLastPara="0" vert="horz" wrap="square" lIns="101346" tIns="57912" rIns="101346" bIns="57912" numCol="1" spcCol="1270" anchor="ctr" anchorCtr="0">
            <a:noAutofit/>
          </a:bodyPr>
          <a:lstStyle/>
          <a:p>
            <a:pPr algn="ctr" defTabSz="63341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25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ГРУППА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3248890" y="781423"/>
            <a:ext cx="1974449" cy="467150"/>
            <a:chOff x="5429" y="159355"/>
            <a:chExt cx="3228631" cy="5472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5429" y="159355"/>
              <a:ext cx="3228631" cy="547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429" y="159355"/>
              <a:ext cx="3228631" cy="547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101346" tIns="57912" rIns="101346" bIns="57912" numCol="1" spcCol="1270" anchor="ctr" anchorCtr="0">
              <a:noAutofit/>
            </a:bodyPr>
            <a:lstStyle>
              <a:defPPr>
                <a:defRPr lang="ru-RU"/>
              </a:defPPr>
              <a:lvl1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 sz="19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sz="1425" dirty="0"/>
                <a:t>2 ГРУППА</a:t>
              </a: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5282396" y="781422"/>
            <a:ext cx="3806360" cy="467151"/>
            <a:chOff x="5429" y="159355"/>
            <a:chExt cx="3228631" cy="547200"/>
          </a:xfrm>
          <a:solidFill>
            <a:srgbClr val="0070C0"/>
          </a:solidFill>
        </p:grpSpPr>
        <p:sp>
          <p:nvSpPr>
            <p:cNvPr id="13" name="Прямоугольник 12"/>
            <p:cNvSpPr/>
            <p:nvPr/>
          </p:nvSpPr>
          <p:spPr>
            <a:xfrm>
              <a:off x="5429" y="159355"/>
              <a:ext cx="3228631" cy="547200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429" y="159355"/>
              <a:ext cx="3228631" cy="547200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101346" tIns="57912" rIns="101346" bIns="57912" numCol="1" spcCol="1270" anchor="ctr" anchorCtr="0">
              <a:noAutofit/>
            </a:bodyPr>
            <a:lstStyle/>
            <a:p>
              <a:pPr algn="ctr" defTabSz="633413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25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 ГРУППА</a:t>
              </a:r>
            </a:p>
          </p:txBody>
        </p:sp>
      </p:grp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7" t="8960" r="70849" b="14943"/>
          <a:stretch/>
        </p:blipFill>
        <p:spPr>
          <a:xfrm>
            <a:off x="1686923" y="2191253"/>
            <a:ext cx="1572905" cy="216406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0C549B5-8B9B-D82E-E5AE-0F2404ADD90A}"/>
              </a:ext>
            </a:extLst>
          </p:cNvPr>
          <p:cNvSpPr txBox="1"/>
          <p:nvPr/>
        </p:nvSpPr>
        <p:spPr>
          <a:xfrm>
            <a:off x="16925" y="1741129"/>
            <a:ext cx="1653075" cy="2516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spcFirstLastPara="0" vert="horz" wrap="square" lIns="101346" tIns="57912" rIns="101346" bIns="57912" numCol="1" spcCol="1270" anchor="ctr" anchorCtr="0">
            <a:noAutofit/>
          </a:bodyPr>
          <a:lstStyle/>
          <a:p>
            <a:pPr algn="ctr" defTabSz="63341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25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БЕЗГРУПНИКИ</a:t>
            </a:r>
          </a:p>
        </p:txBody>
      </p:sp>
      <p:pic>
        <p:nvPicPr>
          <p:cNvPr id="1026" name="Picture 2" descr="Стремянка рисунок Изображения – скачать бесплатно на Freepik">
            <a:extLst>
              <a:ext uri="{FF2B5EF4-FFF2-40B4-BE49-F238E27FC236}">
                <a16:creationId xmlns:a16="http://schemas.microsoft.com/office/drawing/2014/main" id="{E1D4C6CF-BD7F-7B96-2F42-3BC68EF47A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8" t="-1" r="65885" b="760"/>
          <a:stretch>
            <a:fillRect/>
          </a:stretch>
        </p:blipFill>
        <p:spPr bwMode="auto">
          <a:xfrm>
            <a:off x="16925" y="2124964"/>
            <a:ext cx="1429561" cy="2956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70310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467554" y="473218"/>
          <a:ext cx="8575875" cy="44747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074245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на открытом воздухе, окно, строительство, неб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25B8B10C-AF2A-20A6-E513-845B784ED9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1" r="9458"/>
          <a:stretch>
            <a:fillRect/>
          </a:stretch>
        </p:blipFill>
        <p:spPr>
          <a:xfrm>
            <a:off x="3" y="1"/>
            <a:ext cx="2771775" cy="5143502"/>
          </a:xfrm>
          <a:custGeom>
            <a:avLst/>
            <a:gdLst/>
            <a:ahLst/>
            <a:cxnLst/>
            <a:rect l="l" t="t" r="r" b="b"/>
            <a:pathLst>
              <a:path w="3695699" h="6858001">
                <a:moveTo>
                  <a:pt x="0" y="0"/>
                </a:moveTo>
                <a:lnTo>
                  <a:pt x="3435129" y="0"/>
                </a:lnTo>
                <a:lnTo>
                  <a:pt x="3430599" y="17349"/>
                </a:lnTo>
                <a:cubicBezTo>
                  <a:pt x="3437542" y="19835"/>
                  <a:pt x="3423757" y="30822"/>
                  <a:pt x="3427683" y="38871"/>
                </a:cubicBezTo>
                <a:cubicBezTo>
                  <a:pt x="3431230" y="44698"/>
                  <a:pt x="3427877" y="49388"/>
                  <a:pt x="3427096" y="55116"/>
                </a:cubicBezTo>
                <a:cubicBezTo>
                  <a:pt x="3429620" y="62945"/>
                  <a:pt x="3421946" y="87211"/>
                  <a:pt x="3417356" y="93331"/>
                </a:cubicBezTo>
                <a:cubicBezTo>
                  <a:pt x="3401974" y="107607"/>
                  <a:pt x="3409629" y="143436"/>
                  <a:pt x="3397765" y="155370"/>
                </a:cubicBezTo>
                <a:cubicBezTo>
                  <a:pt x="3395800" y="159886"/>
                  <a:pt x="3394789" y="164378"/>
                  <a:pt x="3394373" y="168831"/>
                </a:cubicBezTo>
                <a:lnTo>
                  <a:pt x="3394553" y="181402"/>
                </a:lnTo>
                <a:lnTo>
                  <a:pt x="3397293" y="185192"/>
                </a:lnTo>
                <a:lnTo>
                  <a:pt x="3395923" y="192756"/>
                </a:lnTo>
                <a:cubicBezTo>
                  <a:pt x="3396018" y="193497"/>
                  <a:pt x="3396112" y="194237"/>
                  <a:pt x="3396207" y="194978"/>
                </a:cubicBezTo>
                <a:cubicBezTo>
                  <a:pt x="3396531" y="199154"/>
                  <a:pt x="3396856" y="203330"/>
                  <a:pt x="3397180" y="207506"/>
                </a:cubicBezTo>
                <a:cubicBezTo>
                  <a:pt x="3382438" y="200939"/>
                  <a:pt x="3394549" y="241317"/>
                  <a:pt x="3383191" y="229051"/>
                </a:cubicBezTo>
                <a:cubicBezTo>
                  <a:pt x="3382519" y="234401"/>
                  <a:pt x="3381383" y="237332"/>
                  <a:pt x="3380194" y="239137"/>
                </a:cubicBezTo>
                <a:lnTo>
                  <a:pt x="3349267" y="310262"/>
                </a:lnTo>
                <a:lnTo>
                  <a:pt x="3344455" y="381704"/>
                </a:lnTo>
                <a:cubicBezTo>
                  <a:pt x="3343420" y="464598"/>
                  <a:pt x="3338482" y="511985"/>
                  <a:pt x="3327551" y="571873"/>
                </a:cubicBezTo>
                <a:cubicBezTo>
                  <a:pt x="3316620" y="631761"/>
                  <a:pt x="3309762" y="702429"/>
                  <a:pt x="3278869" y="741030"/>
                </a:cubicBezTo>
                <a:lnTo>
                  <a:pt x="3239259" y="957888"/>
                </a:lnTo>
                <a:cubicBezTo>
                  <a:pt x="3267597" y="1021376"/>
                  <a:pt x="3235647" y="1004478"/>
                  <a:pt x="3243890" y="1047869"/>
                </a:cubicBezTo>
                <a:cubicBezTo>
                  <a:pt x="3245988" y="1077107"/>
                  <a:pt x="3228006" y="1101189"/>
                  <a:pt x="3221700" y="1118244"/>
                </a:cubicBezTo>
                <a:cubicBezTo>
                  <a:pt x="3220198" y="1120922"/>
                  <a:pt x="3213346" y="1188569"/>
                  <a:pt x="3211078" y="1190394"/>
                </a:cubicBezTo>
                <a:cubicBezTo>
                  <a:pt x="3204899" y="1218939"/>
                  <a:pt x="3210276" y="1253036"/>
                  <a:pt x="3199704" y="1304585"/>
                </a:cubicBezTo>
                <a:cubicBezTo>
                  <a:pt x="3199438" y="1346246"/>
                  <a:pt x="3168623" y="1413431"/>
                  <a:pt x="3167741" y="1449444"/>
                </a:cubicBezTo>
                <a:cubicBezTo>
                  <a:pt x="3180911" y="1471132"/>
                  <a:pt x="3193362" y="1499173"/>
                  <a:pt x="3194410" y="1520667"/>
                </a:cubicBezTo>
                <a:cubicBezTo>
                  <a:pt x="3181228" y="1513763"/>
                  <a:pt x="3199978" y="1547097"/>
                  <a:pt x="3184473" y="1547038"/>
                </a:cubicBezTo>
                <a:cubicBezTo>
                  <a:pt x="3185153" y="1550949"/>
                  <a:pt x="3186303" y="1554741"/>
                  <a:pt x="3187573" y="1558550"/>
                </a:cubicBezTo>
                <a:lnTo>
                  <a:pt x="3188231" y="1560544"/>
                </a:lnTo>
                <a:lnTo>
                  <a:pt x="3188195" y="1568317"/>
                </a:lnTo>
                <a:lnTo>
                  <a:pt x="3191518" y="1570772"/>
                </a:lnTo>
                <a:lnTo>
                  <a:pt x="3193853" y="1582659"/>
                </a:lnTo>
                <a:cubicBezTo>
                  <a:pt x="3194213" y="1587070"/>
                  <a:pt x="3193997" y="1591769"/>
                  <a:pt x="3192857" y="1596890"/>
                </a:cubicBezTo>
                <a:cubicBezTo>
                  <a:pt x="3185716" y="1609144"/>
                  <a:pt x="3191593" y="1629575"/>
                  <a:pt x="3189686" y="1647479"/>
                </a:cubicBezTo>
                <a:lnTo>
                  <a:pt x="3187125" y="1655568"/>
                </a:lnTo>
                <a:cubicBezTo>
                  <a:pt x="3187259" y="1659315"/>
                  <a:pt x="3192418" y="1733399"/>
                  <a:pt x="3192552" y="1737146"/>
                </a:cubicBezTo>
                <a:cubicBezTo>
                  <a:pt x="3236684" y="1834597"/>
                  <a:pt x="3210475" y="1851660"/>
                  <a:pt x="3219437" y="1908917"/>
                </a:cubicBezTo>
                <a:lnTo>
                  <a:pt x="3220572" y="1915235"/>
                </a:lnTo>
                <a:cubicBezTo>
                  <a:pt x="3225642" y="1919319"/>
                  <a:pt x="3228448" y="1945519"/>
                  <a:pt x="3226946" y="1954447"/>
                </a:cubicBezTo>
                <a:cubicBezTo>
                  <a:pt x="3219553" y="1979351"/>
                  <a:pt x="3239504" y="2001442"/>
                  <a:pt x="3234148" y="2021397"/>
                </a:cubicBezTo>
                <a:cubicBezTo>
                  <a:pt x="3234224" y="2026740"/>
                  <a:pt x="3235084" y="2031233"/>
                  <a:pt x="3236424" y="2035173"/>
                </a:cubicBezTo>
                <a:lnTo>
                  <a:pt x="3241339" y="2045116"/>
                </a:lnTo>
                <a:lnTo>
                  <a:pt x="3233470" y="2098623"/>
                </a:lnTo>
                <a:cubicBezTo>
                  <a:pt x="3230495" y="2129687"/>
                  <a:pt x="3232618" y="2188321"/>
                  <a:pt x="3230016" y="2240964"/>
                </a:cubicBezTo>
                <a:cubicBezTo>
                  <a:pt x="3226602" y="2283982"/>
                  <a:pt x="3232644" y="2342030"/>
                  <a:pt x="3237809" y="2379644"/>
                </a:cubicBezTo>
                <a:cubicBezTo>
                  <a:pt x="3244462" y="2409884"/>
                  <a:pt x="3221747" y="2435219"/>
                  <a:pt x="3237054" y="2459103"/>
                </a:cubicBezTo>
                <a:cubicBezTo>
                  <a:pt x="3245536" y="2488997"/>
                  <a:pt x="3251426" y="2510390"/>
                  <a:pt x="3255285" y="2538679"/>
                </a:cubicBezTo>
                <a:cubicBezTo>
                  <a:pt x="3258296" y="2574322"/>
                  <a:pt x="3245460" y="2589819"/>
                  <a:pt x="3245073" y="2622720"/>
                </a:cubicBezTo>
                <a:lnTo>
                  <a:pt x="3252960" y="2736087"/>
                </a:lnTo>
                <a:cubicBezTo>
                  <a:pt x="3245577" y="2772183"/>
                  <a:pt x="3230063" y="2856752"/>
                  <a:pt x="3218681" y="2902964"/>
                </a:cubicBezTo>
                <a:cubicBezTo>
                  <a:pt x="3212624" y="2927969"/>
                  <a:pt x="3209733" y="2973979"/>
                  <a:pt x="3203641" y="3008786"/>
                </a:cubicBezTo>
                <a:cubicBezTo>
                  <a:pt x="3197547" y="3043595"/>
                  <a:pt x="3186644" y="3093251"/>
                  <a:pt x="3182123" y="3111815"/>
                </a:cubicBezTo>
                <a:lnTo>
                  <a:pt x="3176517" y="3120169"/>
                </a:lnTo>
                <a:lnTo>
                  <a:pt x="3177035" y="3121646"/>
                </a:lnTo>
                <a:cubicBezTo>
                  <a:pt x="3177423" y="3127588"/>
                  <a:pt x="3176129" y="3130763"/>
                  <a:pt x="3174093" y="3132705"/>
                </a:cubicBezTo>
                <a:lnTo>
                  <a:pt x="3171045" y="3134220"/>
                </a:lnTo>
                <a:lnTo>
                  <a:pt x="3168274" y="3141524"/>
                </a:lnTo>
                <a:lnTo>
                  <a:pt x="3160781" y="3155149"/>
                </a:lnTo>
                <a:cubicBezTo>
                  <a:pt x="3160949" y="3156237"/>
                  <a:pt x="3161116" y="3157326"/>
                  <a:pt x="3161284" y="3158414"/>
                </a:cubicBezTo>
                <a:lnTo>
                  <a:pt x="3152950" y="3180080"/>
                </a:lnTo>
                <a:lnTo>
                  <a:pt x="3153739" y="3180719"/>
                </a:lnTo>
                <a:cubicBezTo>
                  <a:pt x="3155321" y="3182647"/>
                  <a:pt x="3156128" y="3184999"/>
                  <a:pt x="3155342" y="3188313"/>
                </a:cubicBezTo>
                <a:cubicBezTo>
                  <a:pt x="3169797" y="3188216"/>
                  <a:pt x="3159934" y="3192271"/>
                  <a:pt x="3156340" y="3202049"/>
                </a:cubicBezTo>
                <a:cubicBezTo>
                  <a:pt x="3177988" y="3204083"/>
                  <a:pt x="3159779" y="3228842"/>
                  <a:pt x="3169832" y="3237938"/>
                </a:cubicBezTo>
                <a:cubicBezTo>
                  <a:pt x="3166705" y="3245075"/>
                  <a:pt x="3163793" y="3252659"/>
                  <a:pt x="3161244" y="3260564"/>
                </a:cubicBezTo>
                <a:lnTo>
                  <a:pt x="3160005" y="3265314"/>
                </a:lnTo>
                <a:cubicBezTo>
                  <a:pt x="3160063" y="3265371"/>
                  <a:pt x="3160124" y="3265428"/>
                  <a:pt x="3160184" y="3265486"/>
                </a:cubicBezTo>
                <a:cubicBezTo>
                  <a:pt x="3160345" y="3266694"/>
                  <a:pt x="3160101" y="3268319"/>
                  <a:pt x="3159279" y="3270659"/>
                </a:cubicBezTo>
                <a:lnTo>
                  <a:pt x="3157747" y="3273971"/>
                </a:lnTo>
                <a:lnTo>
                  <a:pt x="3155343" y="3283185"/>
                </a:lnTo>
                <a:cubicBezTo>
                  <a:pt x="3155517" y="3284422"/>
                  <a:pt x="3155689" y="3285657"/>
                  <a:pt x="3155860" y="3286893"/>
                </a:cubicBezTo>
                <a:lnTo>
                  <a:pt x="3158001" y="3289146"/>
                </a:lnTo>
                <a:lnTo>
                  <a:pt x="3157508" y="3289877"/>
                </a:lnTo>
                <a:cubicBezTo>
                  <a:pt x="3151604" y="3294411"/>
                  <a:pt x="3144966" y="3293561"/>
                  <a:pt x="3159853" y="3309833"/>
                </a:cubicBezTo>
                <a:cubicBezTo>
                  <a:pt x="3149181" y="3321561"/>
                  <a:pt x="3158789" y="3329345"/>
                  <a:pt x="3157392" y="3351579"/>
                </a:cubicBezTo>
                <a:cubicBezTo>
                  <a:pt x="3148710" y="3357083"/>
                  <a:pt x="3149361" y="3365079"/>
                  <a:pt x="3152871" y="3374240"/>
                </a:cubicBezTo>
                <a:cubicBezTo>
                  <a:pt x="3148885" y="3383513"/>
                  <a:pt x="3145239" y="3392740"/>
                  <a:pt x="3142119" y="3402557"/>
                </a:cubicBezTo>
                <a:lnTo>
                  <a:pt x="3138061" y="3419585"/>
                </a:lnTo>
                <a:lnTo>
                  <a:pt x="3139796" y="3424940"/>
                </a:lnTo>
                <a:cubicBezTo>
                  <a:pt x="3142520" y="3434326"/>
                  <a:pt x="3143300" y="3443700"/>
                  <a:pt x="3137669" y="3463264"/>
                </a:cubicBezTo>
                <a:cubicBezTo>
                  <a:pt x="3147380" y="3480689"/>
                  <a:pt x="3167781" y="3490510"/>
                  <a:pt x="3168140" y="3518969"/>
                </a:cubicBezTo>
                <a:cubicBezTo>
                  <a:pt x="3159473" y="3545761"/>
                  <a:pt x="3191152" y="3574399"/>
                  <a:pt x="3179206" y="3607864"/>
                </a:cubicBezTo>
                <a:cubicBezTo>
                  <a:pt x="3176757" y="3619813"/>
                  <a:pt x="3181069" y="3654600"/>
                  <a:pt x="3189125" y="3659839"/>
                </a:cubicBezTo>
                <a:cubicBezTo>
                  <a:pt x="3191518" y="3666815"/>
                  <a:pt x="3189857" y="3675779"/>
                  <a:pt x="3198077" y="3677681"/>
                </a:cubicBezTo>
                <a:cubicBezTo>
                  <a:pt x="3208136" y="3681475"/>
                  <a:pt x="3196345" y="3709561"/>
                  <a:pt x="3207094" y="3703876"/>
                </a:cubicBezTo>
                <a:cubicBezTo>
                  <a:pt x="3199084" y="3723751"/>
                  <a:pt x="3220453" y="3734396"/>
                  <a:pt x="3227016" y="3748633"/>
                </a:cubicBezTo>
                <a:cubicBezTo>
                  <a:pt x="3218663" y="3764666"/>
                  <a:pt x="3240667" y="3778725"/>
                  <a:pt x="3246806" y="3811324"/>
                </a:cubicBezTo>
                <a:cubicBezTo>
                  <a:pt x="3237058" y="3829063"/>
                  <a:pt x="3251097" y="3833247"/>
                  <a:pt x="3239091" y="3865102"/>
                </a:cubicBezTo>
                <a:cubicBezTo>
                  <a:pt x="3240755" y="3865725"/>
                  <a:pt x="3242340" y="3866659"/>
                  <a:pt x="3243800" y="3867874"/>
                </a:cubicBezTo>
                <a:cubicBezTo>
                  <a:pt x="3252276" y="3874935"/>
                  <a:pt x="3254724" y="3889782"/>
                  <a:pt x="3249268" y="3901031"/>
                </a:cubicBezTo>
                <a:cubicBezTo>
                  <a:pt x="3234180" y="3950514"/>
                  <a:pt x="3270886" y="3938724"/>
                  <a:pt x="3271850" y="3976535"/>
                </a:cubicBezTo>
                <a:cubicBezTo>
                  <a:pt x="3275333" y="4018513"/>
                  <a:pt x="3265836" y="4033210"/>
                  <a:pt x="3253128" y="4091308"/>
                </a:cubicBezTo>
                <a:cubicBezTo>
                  <a:pt x="3262530" y="4093945"/>
                  <a:pt x="3263925" y="4100312"/>
                  <a:pt x="3261491" y="4112665"/>
                </a:cubicBezTo>
                <a:cubicBezTo>
                  <a:pt x="3263824" y="4132845"/>
                  <a:pt x="3285122" y="4124005"/>
                  <a:pt x="3275235" y="4148543"/>
                </a:cubicBezTo>
                <a:cubicBezTo>
                  <a:pt x="3282222" y="4163609"/>
                  <a:pt x="3300717" y="4191930"/>
                  <a:pt x="3303406" y="4203059"/>
                </a:cubicBezTo>
                <a:cubicBezTo>
                  <a:pt x="3307769" y="4216879"/>
                  <a:pt x="3289765" y="4198911"/>
                  <a:pt x="3291377" y="4215304"/>
                </a:cubicBezTo>
                <a:cubicBezTo>
                  <a:pt x="3295421" y="4234470"/>
                  <a:pt x="3290844" y="4240556"/>
                  <a:pt x="3303627" y="4247412"/>
                </a:cubicBezTo>
                <a:cubicBezTo>
                  <a:pt x="3300302" y="4270043"/>
                  <a:pt x="3313094" y="4269840"/>
                  <a:pt x="3323715" y="4295574"/>
                </a:cubicBezTo>
                <a:cubicBezTo>
                  <a:pt x="3318854" y="4309546"/>
                  <a:pt x="3323708" y="4317748"/>
                  <a:pt x="3331757" y="4324626"/>
                </a:cubicBezTo>
                <a:cubicBezTo>
                  <a:pt x="3334500" y="4352298"/>
                  <a:pt x="3348521" y="4373553"/>
                  <a:pt x="3357571" y="4402594"/>
                </a:cubicBezTo>
                <a:cubicBezTo>
                  <a:pt x="3395421" y="4440113"/>
                  <a:pt x="3406716" y="4492429"/>
                  <a:pt x="3416883" y="4511276"/>
                </a:cubicBezTo>
                <a:lnTo>
                  <a:pt x="3418568" y="4515669"/>
                </a:lnTo>
                <a:cubicBezTo>
                  <a:pt x="3418685" y="4519956"/>
                  <a:pt x="3418801" y="4524244"/>
                  <a:pt x="3418918" y="4528531"/>
                </a:cubicBezTo>
                <a:cubicBezTo>
                  <a:pt x="3418727" y="4530191"/>
                  <a:pt x="3418537" y="4531850"/>
                  <a:pt x="3418346" y="4533510"/>
                </a:cubicBezTo>
                <a:cubicBezTo>
                  <a:pt x="3418215" y="4536889"/>
                  <a:pt x="3418462" y="4539065"/>
                  <a:pt x="3419005" y="4540494"/>
                </a:cubicBezTo>
                <a:lnTo>
                  <a:pt x="3424268" y="4595886"/>
                </a:lnTo>
                <a:cubicBezTo>
                  <a:pt x="3429156" y="4624362"/>
                  <a:pt x="3443934" y="4682306"/>
                  <a:pt x="3448330" y="4711348"/>
                </a:cubicBezTo>
                <a:lnTo>
                  <a:pt x="3445621" y="4714874"/>
                </a:lnTo>
                <a:cubicBezTo>
                  <a:pt x="3444103" y="4718397"/>
                  <a:pt x="3443735" y="4723077"/>
                  <a:pt x="3445980" y="4730345"/>
                </a:cubicBezTo>
                <a:lnTo>
                  <a:pt x="3446976" y="4731926"/>
                </a:lnTo>
                <a:lnTo>
                  <a:pt x="3443720" y="4745408"/>
                </a:lnTo>
                <a:cubicBezTo>
                  <a:pt x="3444756" y="4771155"/>
                  <a:pt x="3455466" y="4843107"/>
                  <a:pt x="3453194" y="4886406"/>
                </a:cubicBezTo>
                <a:cubicBezTo>
                  <a:pt x="3454856" y="4906631"/>
                  <a:pt x="3481235" y="5008239"/>
                  <a:pt x="3455210" y="5025296"/>
                </a:cubicBezTo>
                <a:cubicBezTo>
                  <a:pt x="3442202" y="5116320"/>
                  <a:pt x="3464654" y="5119078"/>
                  <a:pt x="3462841" y="5211091"/>
                </a:cubicBezTo>
                <a:cubicBezTo>
                  <a:pt x="3469390" y="5269669"/>
                  <a:pt x="3462794" y="5327391"/>
                  <a:pt x="3469385" y="5356669"/>
                </a:cubicBezTo>
                <a:cubicBezTo>
                  <a:pt x="3471479" y="5361935"/>
                  <a:pt x="3474277" y="5366825"/>
                  <a:pt x="3477268" y="5371683"/>
                </a:cubicBezTo>
                <a:lnTo>
                  <a:pt x="3478824" y="5374232"/>
                </a:lnTo>
                <a:lnTo>
                  <a:pt x="3486664" y="5427532"/>
                </a:lnTo>
                <a:lnTo>
                  <a:pt x="3499845" y="5523238"/>
                </a:lnTo>
                <a:cubicBezTo>
                  <a:pt x="3496480" y="5535759"/>
                  <a:pt x="3498126" y="5574631"/>
                  <a:pt x="3505782" y="5582050"/>
                </a:cubicBezTo>
                <a:cubicBezTo>
                  <a:pt x="3507640" y="5590169"/>
                  <a:pt x="3505294" y="5599602"/>
                  <a:pt x="3513368" y="5603412"/>
                </a:cubicBezTo>
                <a:cubicBezTo>
                  <a:pt x="3518549" y="5620896"/>
                  <a:pt x="3530454" y="5660930"/>
                  <a:pt x="3536869" y="5686953"/>
                </a:cubicBezTo>
                <a:cubicBezTo>
                  <a:pt x="3527290" y="5702684"/>
                  <a:pt x="3548216" y="5722678"/>
                  <a:pt x="3551859" y="5759548"/>
                </a:cubicBezTo>
                <a:cubicBezTo>
                  <a:pt x="3540751" y="5776843"/>
                  <a:pt x="3554471" y="5784377"/>
                  <a:pt x="3540024" y="5816599"/>
                </a:cubicBezTo>
                <a:cubicBezTo>
                  <a:pt x="3541640" y="5817630"/>
                  <a:pt x="3543154" y="5818984"/>
                  <a:pt x="3544521" y="5820619"/>
                </a:cubicBezTo>
                <a:cubicBezTo>
                  <a:pt x="3552455" y="5830118"/>
                  <a:pt x="3553767" y="5846834"/>
                  <a:pt x="3547449" y="5857956"/>
                </a:cubicBezTo>
                <a:cubicBezTo>
                  <a:pt x="3528571" y="5908761"/>
                  <a:pt x="3532186" y="5952107"/>
                  <a:pt x="3530253" y="5993572"/>
                </a:cubicBezTo>
                <a:cubicBezTo>
                  <a:pt x="3530522" y="6040113"/>
                  <a:pt x="3553891" y="6005695"/>
                  <a:pt x="3536734" y="6066404"/>
                </a:cubicBezTo>
                <a:cubicBezTo>
                  <a:pt x="3545935" y="6071268"/>
                  <a:pt x="3546842" y="6078512"/>
                  <a:pt x="3543461" y="6091477"/>
                </a:cubicBezTo>
                <a:cubicBezTo>
                  <a:pt x="3549602" y="6107585"/>
                  <a:pt x="3568275" y="6137061"/>
                  <a:pt x="3573577" y="6163051"/>
                </a:cubicBezTo>
                <a:cubicBezTo>
                  <a:pt x="3577046" y="6182032"/>
                  <a:pt x="3572259" y="6223892"/>
                  <a:pt x="3575275" y="6247420"/>
                </a:cubicBezTo>
                <a:cubicBezTo>
                  <a:pt x="3570217" y="6271412"/>
                  <a:pt x="3583023" y="6273898"/>
                  <a:pt x="3591673" y="6304222"/>
                </a:cubicBezTo>
                <a:cubicBezTo>
                  <a:pt x="3585743" y="6318440"/>
                  <a:pt x="3589967" y="6328418"/>
                  <a:pt x="3597489" y="6337624"/>
                </a:cubicBezTo>
                <a:cubicBezTo>
                  <a:pt x="3598113" y="6368401"/>
                  <a:pt x="3610504" y="6394558"/>
                  <a:pt x="3617330" y="6428161"/>
                </a:cubicBezTo>
                <a:cubicBezTo>
                  <a:pt x="3612404" y="6466489"/>
                  <a:pt x="3633001" y="6482393"/>
                  <a:pt x="3640218" y="6518318"/>
                </a:cubicBezTo>
                <a:cubicBezTo>
                  <a:pt x="3625420" y="6557419"/>
                  <a:pt x="3668862" y="6537820"/>
                  <a:pt x="3670788" y="6568733"/>
                </a:cubicBezTo>
                <a:cubicBezTo>
                  <a:pt x="3659124" y="6621466"/>
                  <a:pt x="3685482" y="6565072"/>
                  <a:pt x="3687763" y="6643164"/>
                </a:cubicBezTo>
                <a:cubicBezTo>
                  <a:pt x="3685396" y="6647995"/>
                  <a:pt x="3689317" y="6656838"/>
                  <a:pt x="3693097" y="6655183"/>
                </a:cubicBezTo>
                <a:cubicBezTo>
                  <a:pt x="3693444" y="6672318"/>
                  <a:pt x="3690193" y="6715787"/>
                  <a:pt x="3689847" y="6745974"/>
                </a:cubicBezTo>
                <a:cubicBezTo>
                  <a:pt x="3689583" y="6773144"/>
                  <a:pt x="3690048" y="6817635"/>
                  <a:pt x="3691023" y="6836306"/>
                </a:cubicBezTo>
                <a:lnTo>
                  <a:pt x="3695699" y="6858001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242" name="Объект 2">
            <a:extLst>
              <a:ext uri="{FF2B5EF4-FFF2-40B4-BE49-F238E27FC236}">
                <a16:creationId xmlns:a16="http://schemas.microsoft.com/office/drawing/2014/main" id="{D8B6ECE8-A1EC-0F0A-8BC3-E20D5B42D2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6033" y="104172"/>
            <a:ext cx="3899315" cy="5039321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altLang="ru-RU" sz="16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Обратите внимание!</a:t>
            </a:r>
          </a:p>
          <a:p>
            <a:pPr indent="336951"/>
            <a:endParaRPr lang="ru-RU" altLang="ru-RU" sz="15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36951"/>
            <a:r>
              <a:rPr lang="ru-RU" altLang="ru-RU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Перемещение (подъем, спуск) работающих </a:t>
            </a:r>
            <a:r>
              <a:rPr lang="ru-RU" altLang="ru-RU" sz="15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рабочие места </a:t>
            </a:r>
            <a:r>
              <a:rPr lang="ru-RU" altLang="ru-RU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вертикальным стационарным лестницам, а также стационарным лестницам с углом наклона к горизонту более 75°,</a:t>
            </a:r>
            <a:r>
              <a:rPr lang="ru-RU" altLang="ru-RU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 относится к работам на высоте.</a:t>
            </a:r>
            <a:r>
              <a:rPr lang="ru-RU" altLang="ru-RU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Требования, обеспечивающие </a:t>
            </a:r>
            <a:r>
              <a:rPr lang="ru-RU" altLang="ru-RU" sz="1500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безопасное</a:t>
            </a:r>
            <a:r>
              <a:rPr lang="ru-RU" altLang="ru-RU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передвижение по таким лестницам, </a:t>
            </a:r>
            <a:r>
              <a:rPr lang="ru-RU" altLang="ru-RU" sz="1500" dirty="0">
                <a:solidFill>
                  <a:schemeClr val="tx1">
                    <a:lumMod val="85000"/>
                    <a:lumOff val="15000"/>
                  </a:schemeClr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основании результатов оценки профессиональных рисков </a:t>
            </a:r>
            <a:r>
              <a:rPr lang="ru-RU" altLang="ru-RU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указываются в локальных правовых актах (часть третья пункта 40 Правил № 11). </a:t>
            </a:r>
          </a:p>
          <a:p>
            <a:pPr indent="336951"/>
            <a:r>
              <a:rPr lang="ru-RU" altLang="ru-RU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этом, </a:t>
            </a:r>
            <a:r>
              <a:rPr lang="ru-RU" altLang="ru-RU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стационарные лестницы или скобы, </a:t>
            </a:r>
            <a:r>
              <a:rPr lang="ru-RU" altLang="ru-RU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применяемые для подъема или спуска работающих на рабочие места, расположенные на высоте более 5 м, </a:t>
            </a:r>
            <a:r>
              <a:rPr lang="ru-RU" altLang="ru-RU" sz="1500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исключением</a:t>
            </a:r>
            <a:r>
              <a:rPr lang="ru-RU" altLang="ru-RU" sz="1500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 вертикальных стационарных лестниц,</a:t>
            </a:r>
            <a:r>
              <a:rPr lang="ru-RU" altLang="ru-RU" sz="1500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стационарных лестниц с углом наклона к горизонту более 75°,</a:t>
            </a:r>
            <a:r>
              <a:rPr lang="ru-RU" altLang="ru-RU" sz="1500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 оборудованных дугами безопасности</a:t>
            </a:r>
            <a:r>
              <a:rPr lang="ru-RU" altLang="ru-RU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, иными ограждающими конструкциями,</a:t>
            </a:r>
            <a:r>
              <a:rPr lang="ru-RU" altLang="ru-RU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500" dirty="0">
                <a:solidFill>
                  <a:schemeClr val="tx1">
                    <a:lumMod val="85000"/>
                    <a:lumOff val="15000"/>
                  </a:schemeClr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должны быть оборудованы устройствами для закрепления систем обеспечения </a:t>
            </a:r>
            <a:r>
              <a:rPr lang="ru-RU" altLang="ru-RU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безопасности работ на высоте (часть вторая пункта 40 Правил № 11).</a:t>
            </a:r>
          </a:p>
        </p:txBody>
      </p:sp>
      <p:sp>
        <p:nvSpPr>
          <p:cNvPr id="10243" name="Номер слайда 3">
            <a:extLst>
              <a:ext uri="{FF2B5EF4-FFF2-40B4-BE49-F238E27FC236}">
                <a16:creationId xmlns:a16="http://schemas.microsoft.com/office/drawing/2014/main" id="{FD4F1211-3F04-2DCD-2E2B-314B92453F7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70000" lnSpcReduction="20000"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9" indent="-214315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61" indent="-171453">
              <a:spcBef>
                <a:spcPct val="200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66" indent="-171453">
              <a:spcBef>
                <a:spcPct val="20000"/>
              </a:spcBef>
              <a:buFont typeface="Arial" panose="020B0604020202020204" pitchFamily="34" charset="0"/>
              <a:buChar char="–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70" indent="-171453">
              <a:spcBef>
                <a:spcPct val="20000"/>
              </a:spcBef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74" indent="-17145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79" indent="-17145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83" indent="-17145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87" indent="-17145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451"/>
              </a:spcAft>
              <a:buNone/>
            </a:pPr>
            <a:fld id="{23785966-7102-4D59-8AEB-ADAB3126E8D0}" type="slidenum">
              <a:rPr lang="ru-RU" altLang="ru-RU" sz="751">
                <a:solidFill>
                  <a:srgbClr val="FFFFFF"/>
                </a:solidFill>
              </a:rPr>
              <a:pPr>
                <a:spcBef>
                  <a:spcPct val="0"/>
                </a:spcBef>
                <a:spcAft>
                  <a:spcPts val="451"/>
                </a:spcAft>
                <a:buNone/>
              </a:pPr>
              <a:t>13</a:t>
            </a:fld>
            <a:endParaRPr lang="ru-RU" altLang="ru-RU" sz="751" dirty="0">
              <a:solidFill>
                <a:srgbClr val="FFFFFF"/>
              </a:solidFill>
            </a:endParaRPr>
          </a:p>
        </p:txBody>
      </p:sp>
      <p:pic>
        <p:nvPicPr>
          <p:cNvPr id="12290" name="Picture 2" descr="Как крановщик поднимается на башенный кран?">
            <a:extLst>
              <a:ext uri="{FF2B5EF4-FFF2-40B4-BE49-F238E27FC236}">
                <a16:creationId xmlns:a16="http://schemas.microsoft.com/office/drawing/2014/main" id="{0E111F3F-2FD2-9C34-CBC1-A54A6630D7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3" r="50551"/>
          <a:stretch>
            <a:fillRect/>
          </a:stretch>
        </p:blipFill>
        <p:spPr bwMode="auto">
          <a:xfrm>
            <a:off x="6435352" y="9"/>
            <a:ext cx="2708649" cy="5143492"/>
          </a:xfrm>
          <a:custGeom>
            <a:avLst/>
            <a:gdLst/>
            <a:ahLst/>
            <a:cxnLst/>
            <a:rect l="l" t="t" r="r" b="b"/>
            <a:pathLst>
              <a:path w="3810000" h="6858000">
                <a:moveTo>
                  <a:pt x="95627" y="0"/>
                </a:moveTo>
                <a:lnTo>
                  <a:pt x="3810000" y="0"/>
                </a:lnTo>
                <a:lnTo>
                  <a:pt x="3810000" y="6858000"/>
                </a:lnTo>
                <a:lnTo>
                  <a:pt x="13132" y="6858000"/>
                </a:lnTo>
                <a:cubicBezTo>
                  <a:pt x="13183" y="6857363"/>
                  <a:pt x="13234" y="6856727"/>
                  <a:pt x="13284" y="6856090"/>
                </a:cubicBezTo>
                <a:lnTo>
                  <a:pt x="31566" y="6805847"/>
                </a:lnTo>
                <a:lnTo>
                  <a:pt x="30463" y="6715381"/>
                </a:lnTo>
                <a:cubicBezTo>
                  <a:pt x="29585" y="6714082"/>
                  <a:pt x="28597" y="6713038"/>
                  <a:pt x="27533" y="6712286"/>
                </a:cubicBezTo>
                <a:lnTo>
                  <a:pt x="31288" y="6698474"/>
                </a:lnTo>
                <a:lnTo>
                  <a:pt x="29901" y="6686264"/>
                </a:lnTo>
                <a:cubicBezTo>
                  <a:pt x="29591" y="6639749"/>
                  <a:pt x="29281" y="6593234"/>
                  <a:pt x="28971" y="6546719"/>
                </a:cubicBezTo>
                <a:cubicBezTo>
                  <a:pt x="23415" y="6502008"/>
                  <a:pt x="3087" y="6462057"/>
                  <a:pt x="310" y="6408337"/>
                </a:cubicBezTo>
                <a:cubicBezTo>
                  <a:pt x="-2468" y="6354617"/>
                  <a:pt x="14431" y="6312397"/>
                  <a:pt x="12307" y="6224401"/>
                </a:cubicBezTo>
                <a:lnTo>
                  <a:pt x="27152" y="6147415"/>
                </a:lnTo>
                <a:lnTo>
                  <a:pt x="39044" y="6093837"/>
                </a:lnTo>
                <a:cubicBezTo>
                  <a:pt x="47718" y="6039281"/>
                  <a:pt x="47985" y="5964495"/>
                  <a:pt x="46816" y="5915901"/>
                </a:cubicBezTo>
                <a:cubicBezTo>
                  <a:pt x="43189" y="5876557"/>
                  <a:pt x="47196" y="5863739"/>
                  <a:pt x="33533" y="5831562"/>
                </a:cubicBezTo>
                <a:cubicBezTo>
                  <a:pt x="27901" y="5792459"/>
                  <a:pt x="47408" y="5747455"/>
                  <a:pt x="46555" y="5710909"/>
                </a:cubicBezTo>
                <a:cubicBezTo>
                  <a:pt x="53188" y="5686865"/>
                  <a:pt x="49116" y="5615845"/>
                  <a:pt x="62461" y="5602222"/>
                </a:cubicBezTo>
                <a:cubicBezTo>
                  <a:pt x="64066" y="5572067"/>
                  <a:pt x="49594" y="5555548"/>
                  <a:pt x="56185" y="5529979"/>
                </a:cubicBezTo>
                <a:lnTo>
                  <a:pt x="67961" y="5458854"/>
                </a:lnTo>
                <a:lnTo>
                  <a:pt x="110939" y="5353584"/>
                </a:lnTo>
                <a:cubicBezTo>
                  <a:pt x="123070" y="5308303"/>
                  <a:pt x="110671" y="5307524"/>
                  <a:pt x="128276" y="5249764"/>
                </a:cubicBezTo>
                <a:cubicBezTo>
                  <a:pt x="137692" y="5218499"/>
                  <a:pt x="146153" y="5160067"/>
                  <a:pt x="156749" y="5116288"/>
                </a:cubicBezTo>
                <a:cubicBezTo>
                  <a:pt x="167347" y="5072508"/>
                  <a:pt x="184838" y="5010298"/>
                  <a:pt x="191855" y="4987089"/>
                </a:cubicBezTo>
                <a:lnTo>
                  <a:pt x="219824" y="4934095"/>
                </a:lnTo>
                <a:cubicBezTo>
                  <a:pt x="223315" y="4926170"/>
                  <a:pt x="231151" y="4920904"/>
                  <a:pt x="231137" y="4903120"/>
                </a:cubicBezTo>
                <a:lnTo>
                  <a:pt x="219738" y="4827391"/>
                </a:lnTo>
                <a:cubicBezTo>
                  <a:pt x="223928" y="4818620"/>
                  <a:pt x="227939" y="4809255"/>
                  <a:pt x="231597" y="4799440"/>
                </a:cubicBezTo>
                <a:lnTo>
                  <a:pt x="233480" y="4793512"/>
                </a:lnTo>
                <a:cubicBezTo>
                  <a:pt x="233423" y="4793432"/>
                  <a:pt x="233367" y="4793351"/>
                  <a:pt x="233310" y="4793271"/>
                </a:cubicBezTo>
                <a:cubicBezTo>
                  <a:pt x="233275" y="4791711"/>
                  <a:pt x="233728" y="4789662"/>
                  <a:pt x="234882" y="4786765"/>
                </a:cubicBezTo>
                <a:lnTo>
                  <a:pt x="236914" y="4782703"/>
                </a:lnTo>
                <a:lnTo>
                  <a:pt x="246329" y="4683644"/>
                </a:lnTo>
                <a:cubicBezTo>
                  <a:pt x="256294" y="4677568"/>
                  <a:pt x="256527" y="4667288"/>
                  <a:pt x="253823" y="4655204"/>
                </a:cubicBezTo>
                <a:cubicBezTo>
                  <a:pt x="259521" y="4631796"/>
                  <a:pt x="280440" y="4574275"/>
                  <a:pt x="280514" y="4543195"/>
                </a:cubicBezTo>
                <a:cubicBezTo>
                  <a:pt x="272112" y="4519880"/>
                  <a:pt x="251340" y="4505102"/>
                  <a:pt x="254268" y="4468722"/>
                </a:cubicBezTo>
                <a:cubicBezTo>
                  <a:pt x="266696" y="4435462"/>
                  <a:pt x="236001" y="4395418"/>
                  <a:pt x="252728" y="4353998"/>
                </a:cubicBezTo>
                <a:cubicBezTo>
                  <a:pt x="256750" y="4339008"/>
                  <a:pt x="256168" y="4294115"/>
                  <a:pt x="248123" y="4286542"/>
                </a:cubicBezTo>
                <a:cubicBezTo>
                  <a:pt x="246365" y="4277371"/>
                  <a:pt x="249194" y="4266107"/>
                  <a:pt x="240584" y="4262777"/>
                </a:cubicBezTo>
                <a:cubicBezTo>
                  <a:pt x="230221" y="4256829"/>
                  <a:pt x="246153" y="4222259"/>
                  <a:pt x="233949" y="4228340"/>
                </a:cubicBezTo>
                <a:cubicBezTo>
                  <a:pt x="244865" y="4203839"/>
                  <a:pt x="223150" y="4187902"/>
                  <a:pt x="217758" y="4169004"/>
                </a:cubicBezTo>
                <a:cubicBezTo>
                  <a:pt x="228596" y="4149446"/>
                  <a:pt x="206597" y="4129080"/>
                  <a:pt x="203797" y="4086781"/>
                </a:cubicBezTo>
                <a:cubicBezTo>
                  <a:pt x="216334" y="4065199"/>
                  <a:pt x="201740" y="4058317"/>
                  <a:pt x="218344" y="4018957"/>
                </a:cubicBezTo>
                <a:cubicBezTo>
                  <a:pt x="216630" y="4017979"/>
                  <a:pt x="215034" y="4016614"/>
                  <a:pt x="213609" y="4014902"/>
                </a:cubicBezTo>
                <a:cubicBezTo>
                  <a:pt x="205325" y="4004955"/>
                  <a:pt x="204424" y="3985729"/>
                  <a:pt x="211594" y="3971964"/>
                </a:cubicBezTo>
                <a:cubicBezTo>
                  <a:pt x="233561" y="3910433"/>
                  <a:pt x="230991" y="3860613"/>
                  <a:pt x="234357" y="3812226"/>
                </a:cubicBezTo>
                <a:cubicBezTo>
                  <a:pt x="235501" y="3758242"/>
                  <a:pt x="209185" y="3801364"/>
                  <a:pt x="229596" y="3728573"/>
                </a:cubicBezTo>
                <a:cubicBezTo>
                  <a:pt x="219804" y="3724174"/>
                  <a:pt x="219047" y="3715890"/>
                  <a:pt x="223099" y="3700384"/>
                </a:cubicBezTo>
                <a:cubicBezTo>
                  <a:pt x="222942" y="3674360"/>
                  <a:pt x="199034" y="3683312"/>
                  <a:pt x="212511" y="3653063"/>
                </a:cubicBezTo>
                <a:cubicBezTo>
                  <a:pt x="207582" y="3623616"/>
                  <a:pt x="199349" y="3555881"/>
                  <a:pt x="193522" y="3523704"/>
                </a:cubicBezTo>
                <a:cubicBezTo>
                  <a:pt x="199728" y="3495169"/>
                  <a:pt x="185963" y="3494025"/>
                  <a:pt x="177551" y="3460001"/>
                </a:cubicBezTo>
                <a:cubicBezTo>
                  <a:pt x="184399" y="3442692"/>
                  <a:pt x="180138" y="3431687"/>
                  <a:pt x="172293" y="3422022"/>
                </a:cubicBezTo>
                <a:cubicBezTo>
                  <a:pt x="172567" y="3386386"/>
                  <a:pt x="159982" y="3357707"/>
                  <a:pt x="153640" y="3319632"/>
                </a:cubicBezTo>
                <a:cubicBezTo>
                  <a:pt x="117352" y="3267571"/>
                  <a:pt x="111308" y="3199530"/>
                  <a:pt x="102580" y="3174350"/>
                </a:cubicBezTo>
                <a:lnTo>
                  <a:pt x="101281" y="3168555"/>
                </a:lnTo>
                <a:cubicBezTo>
                  <a:pt x="101655" y="3163067"/>
                  <a:pt x="102030" y="3157580"/>
                  <a:pt x="102403" y="3152092"/>
                </a:cubicBezTo>
                <a:lnTo>
                  <a:pt x="103597" y="3145797"/>
                </a:lnTo>
                <a:cubicBezTo>
                  <a:pt x="104132" y="3141497"/>
                  <a:pt x="104119" y="3138691"/>
                  <a:pt x="103701" y="3136806"/>
                </a:cubicBezTo>
                <a:lnTo>
                  <a:pt x="108221" y="3088993"/>
                </a:lnTo>
                <a:cubicBezTo>
                  <a:pt x="109464" y="3064872"/>
                  <a:pt x="113188" y="3030250"/>
                  <a:pt x="111158" y="2992081"/>
                </a:cubicBezTo>
                <a:cubicBezTo>
                  <a:pt x="109031" y="2944441"/>
                  <a:pt x="104226" y="2942439"/>
                  <a:pt x="105565" y="2902844"/>
                </a:cubicBezTo>
                <a:cubicBezTo>
                  <a:pt x="107874" y="2897323"/>
                  <a:pt x="101362" y="2801618"/>
                  <a:pt x="105102" y="2797375"/>
                </a:cubicBezTo>
                <a:cubicBezTo>
                  <a:pt x="86174" y="2744941"/>
                  <a:pt x="109804" y="2750735"/>
                  <a:pt x="107241" y="2691357"/>
                </a:cubicBezTo>
                <a:cubicBezTo>
                  <a:pt x="107811" y="2665349"/>
                  <a:pt x="115946" y="2561129"/>
                  <a:pt x="145888" y="2542201"/>
                </a:cubicBezTo>
                <a:cubicBezTo>
                  <a:pt x="170455" y="2427400"/>
                  <a:pt x="123634" y="2367849"/>
                  <a:pt x="136292" y="2250554"/>
                </a:cubicBezTo>
                <a:cubicBezTo>
                  <a:pt x="110877" y="2215639"/>
                  <a:pt x="134601" y="2180816"/>
                  <a:pt x="130310" y="2141581"/>
                </a:cubicBezTo>
                <a:cubicBezTo>
                  <a:pt x="154051" y="2149219"/>
                  <a:pt x="117587" y="2094975"/>
                  <a:pt x="144587" y="2089095"/>
                </a:cubicBezTo>
                <a:cubicBezTo>
                  <a:pt x="142952" y="2082142"/>
                  <a:pt x="140513" y="2075590"/>
                  <a:pt x="137867" y="2069059"/>
                </a:cubicBezTo>
                <a:lnTo>
                  <a:pt x="136492" y="2065634"/>
                </a:lnTo>
                <a:cubicBezTo>
                  <a:pt x="136216" y="2060851"/>
                  <a:pt x="135939" y="2056067"/>
                  <a:pt x="135663" y="2051284"/>
                </a:cubicBezTo>
                <a:lnTo>
                  <a:pt x="124268" y="1960184"/>
                </a:lnTo>
                <a:cubicBezTo>
                  <a:pt x="138968" y="1926370"/>
                  <a:pt x="111716" y="1914873"/>
                  <a:pt x="131257" y="1873060"/>
                </a:cubicBezTo>
                <a:cubicBezTo>
                  <a:pt x="136329" y="1857442"/>
                  <a:pt x="139083" y="1807624"/>
                  <a:pt x="131724" y="1797311"/>
                </a:cubicBezTo>
                <a:cubicBezTo>
                  <a:pt x="130673" y="1786740"/>
                  <a:pt x="134293" y="1774954"/>
                  <a:pt x="126063" y="1769201"/>
                </a:cubicBezTo>
                <a:cubicBezTo>
                  <a:pt x="116300" y="1760126"/>
                  <a:pt x="134551" y="1725705"/>
                  <a:pt x="122085" y="1729500"/>
                </a:cubicBezTo>
                <a:cubicBezTo>
                  <a:pt x="134648" y="1705012"/>
                  <a:pt x="114449" y="1682158"/>
                  <a:pt x="110543" y="1659949"/>
                </a:cubicBezTo>
                <a:cubicBezTo>
                  <a:pt x="122664" y="1640913"/>
                  <a:pt x="102513" y="1613087"/>
                  <a:pt x="102892" y="1565607"/>
                </a:cubicBezTo>
                <a:cubicBezTo>
                  <a:pt x="116835" y="1544742"/>
                  <a:pt x="102976" y="1533616"/>
                  <a:pt x="122245" y="1494057"/>
                </a:cubicBezTo>
                <a:cubicBezTo>
                  <a:pt x="120629" y="1492563"/>
                  <a:pt x="119160" y="1490668"/>
                  <a:pt x="117883" y="1488429"/>
                </a:cubicBezTo>
                <a:cubicBezTo>
                  <a:pt x="110465" y="1475431"/>
                  <a:pt x="111002" y="1453942"/>
                  <a:pt x="119083" y="1440433"/>
                </a:cubicBezTo>
                <a:cubicBezTo>
                  <a:pt x="145274" y="1377630"/>
                  <a:pt x="146438" y="1321884"/>
                  <a:pt x="153340" y="1269148"/>
                </a:cubicBezTo>
                <a:cubicBezTo>
                  <a:pt x="158467" y="1209690"/>
                  <a:pt x="129360" y="1251077"/>
                  <a:pt x="154855" y="1175439"/>
                </a:cubicBezTo>
                <a:cubicBezTo>
                  <a:pt x="145538" y="1168218"/>
                  <a:pt x="145408" y="1158868"/>
                  <a:pt x="150548" y="1142685"/>
                </a:cubicBezTo>
                <a:cubicBezTo>
                  <a:pt x="152321" y="1113850"/>
                  <a:pt x="128121" y="1118007"/>
                  <a:pt x="143630" y="1087778"/>
                </a:cubicBezTo>
                <a:cubicBezTo>
                  <a:pt x="139451" y="1064261"/>
                  <a:pt x="125971" y="1018012"/>
                  <a:pt x="125476" y="1001580"/>
                </a:cubicBezTo>
                <a:cubicBezTo>
                  <a:pt x="123958" y="976962"/>
                  <a:pt x="134851" y="962709"/>
                  <a:pt x="134526" y="940069"/>
                </a:cubicBezTo>
                <a:cubicBezTo>
                  <a:pt x="142751" y="909988"/>
                  <a:pt x="129284" y="905409"/>
                  <a:pt x="123523" y="865739"/>
                </a:cubicBezTo>
                <a:cubicBezTo>
                  <a:pt x="131549" y="848234"/>
                  <a:pt x="128173" y="835030"/>
                  <a:pt x="121164" y="822450"/>
                </a:cubicBezTo>
                <a:cubicBezTo>
                  <a:pt x="124077" y="783082"/>
                  <a:pt x="113811" y="748321"/>
                  <a:pt x="110389" y="704665"/>
                </a:cubicBezTo>
                <a:cubicBezTo>
                  <a:pt x="120144" y="656264"/>
                  <a:pt x="99869" y="633697"/>
                  <a:pt x="96299" y="587032"/>
                </a:cubicBezTo>
                <a:cubicBezTo>
                  <a:pt x="87861" y="539988"/>
                  <a:pt x="66571" y="452493"/>
                  <a:pt x="59759" y="422399"/>
                </a:cubicBezTo>
                <a:cubicBezTo>
                  <a:pt x="62865" y="416491"/>
                  <a:pt x="59682" y="404768"/>
                  <a:pt x="55429" y="406467"/>
                </a:cubicBezTo>
                <a:cubicBezTo>
                  <a:pt x="56742" y="400038"/>
                  <a:pt x="64884" y="384166"/>
                  <a:pt x="58062" y="383409"/>
                </a:cubicBezTo>
                <a:cubicBezTo>
                  <a:pt x="57210" y="351894"/>
                  <a:pt x="61145" y="320031"/>
                  <a:pt x="69487" y="290892"/>
                </a:cubicBezTo>
                <a:cubicBezTo>
                  <a:pt x="57686" y="231306"/>
                  <a:pt x="89539" y="260845"/>
                  <a:pt x="86198" y="217175"/>
                </a:cubicBezTo>
                <a:cubicBezTo>
                  <a:pt x="72715" y="183379"/>
                  <a:pt x="83646" y="168958"/>
                  <a:pt x="74643" y="129155"/>
                </a:cubicBezTo>
                <a:cubicBezTo>
                  <a:pt x="96697" y="112411"/>
                  <a:pt x="72236" y="90977"/>
                  <a:pt x="78417" y="74202"/>
                </a:cubicBezTo>
                <a:cubicBezTo>
                  <a:pt x="59029" y="57686"/>
                  <a:pt x="81827" y="29115"/>
                  <a:pt x="94183" y="4683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34479" y="-752889"/>
            <a:ext cx="34289" cy="3428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56441" y="781455"/>
            <a:ext cx="2867891" cy="154780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Проводим оценку профессиональных рисков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78646" y="2901397"/>
            <a:ext cx="2805489" cy="44640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1.3 метра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005888" y="867400"/>
            <a:ext cx="3019020" cy="137591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с/без наряда-допуска 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152069" y="2558800"/>
            <a:ext cx="2292257" cy="93179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являются работами на высоте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32030" y="3644741"/>
            <a:ext cx="8484889" cy="13758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П.17. Допускается не включать в перечень работ, выполняемых по наряду-допуску, периодически повторяющиеся работы на высоте, являющиеся неотъемлемой частью действующего технологического процесса и (или) характеризующиеся постоянством места, условий и характера работ, применением средств коллективной защиты, определенным и постоянным составом исполнителей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6346" y="2419787"/>
            <a:ext cx="544922" cy="1244879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 flipH="1">
            <a:off x="3593306" y="106136"/>
            <a:ext cx="28575" cy="353860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cxnSpLocks/>
          </p:cNvCxnSpPr>
          <p:nvPr/>
        </p:nvCxnSpPr>
        <p:spPr>
          <a:xfrm>
            <a:off x="254383" y="2411758"/>
            <a:ext cx="479966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cxnSpLocks/>
          </p:cNvCxnSpPr>
          <p:nvPr/>
        </p:nvCxnSpPr>
        <p:spPr>
          <a:xfrm>
            <a:off x="3621881" y="773469"/>
            <a:ext cx="184373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3593507" y="263904"/>
            <a:ext cx="1392048" cy="3924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ru-RU" sz="21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Свыше 5 м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409228" y="2391615"/>
            <a:ext cx="1230207" cy="34624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 1.8 м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3C2F5569-BBDE-3DC9-0284-AFA85D9ADFD0}"/>
              </a:ext>
            </a:extLst>
          </p:cNvPr>
          <p:cNvCxnSpPr/>
          <p:nvPr/>
        </p:nvCxnSpPr>
        <p:spPr>
          <a:xfrm>
            <a:off x="2992490" y="2827539"/>
            <a:ext cx="123020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1">
            <a:extLst>
              <a:ext uri="{FF2B5EF4-FFF2-40B4-BE49-F238E27FC236}">
                <a16:creationId xmlns:a16="http://schemas.microsoft.com/office/drawing/2014/main" id="{FFFAFC8D-DFEC-9B45-2398-9AD8D8DACDEF}"/>
              </a:ext>
            </a:extLst>
          </p:cNvPr>
          <p:cNvSpPr/>
          <p:nvPr/>
        </p:nvSpPr>
        <p:spPr>
          <a:xfrm>
            <a:off x="5897898" y="8075"/>
            <a:ext cx="3019020" cy="71085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по наряду -допуску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E9AA11E-8C62-9BCC-3FD5-8618F1FAE3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9122" y="1413163"/>
            <a:ext cx="431814" cy="98648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915E2DE-1D69-1699-D35C-D2A3DC3D70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9848" y="430284"/>
            <a:ext cx="431814" cy="986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6817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4ACE4C-D231-7A23-318F-55D604A35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04" y="1045325"/>
            <a:ext cx="8399276" cy="594066"/>
          </a:xfrm>
        </p:spPr>
        <p:txBody>
          <a:bodyPr>
            <a:noAutofit/>
          </a:bodyPr>
          <a:lstStyle/>
          <a:p>
            <a:pPr>
              <a:lnSpc>
                <a:spcPts val="1800"/>
              </a:lnSpc>
              <a:spcAft>
                <a:spcPts val="1000"/>
              </a:spcAft>
              <a:tabLst>
                <a:tab pos="180340" algn="l"/>
                <a:tab pos="2700655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Постановление    Министерства труда и социальной защиты                       Республики Беларусь и   Министерства   архитектуры   и строительства Республики Беларусь от </a:t>
            </a:r>
            <a:r>
              <a:rPr lang="ru-RU" sz="1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7 апреля 2026 г. № 18/26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AF4EDA-7935-A7C3-553B-A86FB3494E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204" y="1851670"/>
            <a:ext cx="8219256" cy="3084990"/>
          </a:xfrm>
        </p:spPr>
        <p:txBody>
          <a:bodyPr>
            <a:normAutofit fontScale="85000" lnSpcReduction="20000"/>
          </a:bodyPr>
          <a:lstStyle/>
          <a:p>
            <a:pPr indent="450215"/>
            <a:r>
              <a:rPr lang="ru-RU" u="sng" dirty="0">
                <a:latin typeface="+mj-lt"/>
              </a:rPr>
              <a:t>расширены способы осуществления контроля за выполнением работ по наряду-допуску на выполнение работ с повышенной опасностью</a:t>
            </a:r>
          </a:p>
          <a:p>
            <a:pPr indent="450215"/>
            <a:endParaRPr lang="ru-RU" u="sng" dirty="0">
              <a:latin typeface="+mj-lt"/>
            </a:endParaRPr>
          </a:p>
          <a:p>
            <a:pPr indent="450215"/>
            <a:r>
              <a:rPr lang="ru-RU" sz="1800" dirty="0">
                <a:effectLst/>
                <a:latin typeface="+mj-lt"/>
                <a:ea typeface="Times New Roman" panose="02020603050405020304" pitchFamily="18" charset="0"/>
              </a:rPr>
              <a:t>При производстве работ по наряду-допуску линейный руководитель работ должен находиться на объекте строительства. При возникновении опасности для жизни и здоровья работающих линейный руководитель работ принимает меры по ее устранению, при необходимости прекращает работы и обеспечивает эвакуацию работающих из опасной зоны. </a:t>
            </a:r>
            <a:endParaRPr lang="ru-RU" sz="1200" dirty="0">
              <a:effectLst/>
              <a:latin typeface="+mj-lt"/>
              <a:ea typeface="Times New Roman" panose="02020603050405020304" pitchFamily="18" charset="0"/>
            </a:endParaRPr>
          </a:p>
          <a:p>
            <a:pPr indent="450215" algn="just"/>
            <a:r>
              <a:rPr lang="ru-RU" sz="1800" dirty="0">
                <a:effectLst/>
                <a:latin typeface="+mj-lt"/>
                <a:ea typeface="Times New Roman" panose="02020603050405020304" pitchFamily="18" charset="0"/>
              </a:rPr>
              <a:t>Контроль за выполнением мероприятий, предусмотренных в наряде-допуске может осуществляться посредством применения приборов, устройств, оборудования и (или) комплексов (систем) приборов, устройств, оборудования, обеспечивающих дистанционную видео-, аудио- или иную фиксацию процессов производства работ, и осуществления периодической проверки соответствия фактического состояния условий производства работ требованиям безопасности, предусмотренным нарядом-допуском.</a:t>
            </a:r>
            <a:endParaRPr lang="ru-RU" sz="1200" dirty="0">
              <a:effectLst/>
              <a:latin typeface="+mj-lt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158B7ED-BE69-B189-1AD3-7B284B4BF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F97E67-EB07-4C14-B79B-763C444582CB}" type="slidenum">
              <a:rPr lang="ru-RU" altLang="ru-RU" smtClean="0"/>
              <a:pPr>
                <a:defRPr/>
              </a:pPr>
              <a:t>15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8598448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4ACE4C-D231-7A23-318F-55D604A35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627461"/>
            <a:ext cx="8352928" cy="720153"/>
          </a:xfrm>
        </p:spPr>
        <p:txBody>
          <a:bodyPr>
            <a:noAutofit/>
          </a:bodyPr>
          <a:lstStyle/>
          <a:p>
            <a:pPr>
              <a:lnSpc>
                <a:spcPts val="1800"/>
              </a:lnSpc>
              <a:spcAft>
                <a:spcPts val="1000"/>
              </a:spcAft>
              <a:tabLst>
                <a:tab pos="180340" algn="l"/>
                <a:tab pos="2700655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Постановление    Министерства труда и социальной защиты                     Республики Беларусь и   Министерства   архитектуры   и строительства Республики Беларусь от </a:t>
            </a:r>
            <a:r>
              <a:rPr lang="ru-RU" sz="1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7 апреля 2026 г. № 18/26</a:t>
            </a:r>
            <a:endParaRPr lang="ru-RU" sz="1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AF4EDA-7935-A7C3-553B-A86FB3494E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457874"/>
            <a:ext cx="8712968" cy="3562148"/>
          </a:xfrm>
        </p:spPr>
        <p:txBody>
          <a:bodyPr>
            <a:normAutofit fontScale="85000" lnSpcReduction="20000"/>
          </a:bodyPr>
          <a:lstStyle/>
          <a:p>
            <a:pPr indent="450215" algn="just"/>
            <a:r>
              <a:rPr lang="ru-RU" sz="1800" u="sng" dirty="0">
                <a:effectLst/>
                <a:ea typeface="Times New Roman" panose="02020603050405020304" pitchFamily="18" charset="0"/>
              </a:rPr>
              <a:t>Установлены требования для лесов, подмостей и других средств подмащивания, содержащиеся ранее в старых Правилах по охране труда на высоте.</a:t>
            </a:r>
          </a:p>
          <a:p>
            <a:pPr indent="450215" algn="just"/>
            <a:endParaRPr lang="ru-RU" sz="600" u="sng" dirty="0">
              <a:effectLst/>
              <a:ea typeface="Times New Roman" panose="02020603050405020304" pitchFamily="18" charset="0"/>
            </a:endParaRPr>
          </a:p>
          <a:p>
            <a:pPr indent="450215" algn="just"/>
            <a:r>
              <a:rPr lang="ru-RU" sz="1800" dirty="0">
                <a:effectLst/>
                <a:ea typeface="Times New Roman" panose="02020603050405020304" pitchFamily="18" charset="0"/>
              </a:rPr>
              <a:t>▪️Средства подмащивания (леса, подмости) должны быть исправны.</a:t>
            </a:r>
          </a:p>
          <a:p>
            <a:pPr indent="450215" algn="just"/>
            <a:r>
              <a:rPr lang="ru-RU" sz="1800" dirty="0">
                <a:effectLst/>
                <a:ea typeface="Times New Roman" panose="02020603050405020304" pitchFamily="18" charset="0"/>
              </a:rPr>
              <a:t>▪️Перед эксплуатацией и не реже 1 раза в 10 дней их осматривает линейный руководитель. Результаты — в журнале.</a:t>
            </a:r>
          </a:p>
          <a:p>
            <a:pPr indent="450215" algn="just"/>
            <a:r>
              <a:rPr lang="ru-RU" sz="1800" dirty="0">
                <a:effectLst/>
                <a:ea typeface="Times New Roman" panose="02020603050405020304" pitchFamily="18" charset="0"/>
              </a:rPr>
              <a:t>▪️Перед непосредственным применением осмотр тоже обязателен, но без регистрации в журнале.</a:t>
            </a:r>
          </a:p>
          <a:p>
            <a:pPr indent="450215" algn="just"/>
            <a:r>
              <a:rPr lang="ru-RU" sz="1800" dirty="0">
                <a:effectLst/>
                <a:ea typeface="Times New Roman" panose="02020603050405020304" pitchFamily="18" charset="0"/>
              </a:rPr>
              <a:t>▪️Если средствами не пользовались месяц и более, перед возобновлением работ — повторная приёмка (леса до 4 м принимаются линейным руководителем, выше 4 м — комиссией с оформлением акта).</a:t>
            </a:r>
          </a:p>
          <a:p>
            <a:pPr indent="450215" algn="just"/>
            <a:r>
              <a:rPr lang="ru-RU" sz="1800" dirty="0">
                <a:effectLst/>
                <a:ea typeface="Times New Roman" panose="02020603050405020304" pitchFamily="18" charset="0"/>
              </a:rPr>
              <a:t>▪️После дождя, ветра, оттепели, землетрясения — внеплановый осмотр.</a:t>
            </a:r>
          </a:p>
          <a:p>
            <a:pPr indent="450215" algn="just"/>
            <a:r>
              <a:rPr lang="ru-RU" sz="1800" dirty="0">
                <a:effectLst/>
                <a:ea typeface="Times New Roman" panose="02020603050405020304" pitchFamily="18" charset="0"/>
              </a:rPr>
              <a:t>▪️Для неинвентарных лесов: ширина настила зависит от вида работ (каменные — не менее 2 м, штукатурные — 1,5 м, малярные и монтажные — 1 м), если иное не установлено ГОСТами, в соответствии с которыми они изготовлены.</a:t>
            </a:r>
          </a:p>
          <a:p>
            <a:pPr indent="450215" algn="just"/>
            <a:r>
              <a:rPr lang="ru-RU" sz="1800" dirty="0">
                <a:effectLst/>
                <a:ea typeface="Times New Roman" panose="02020603050405020304" pitchFamily="18" charset="0"/>
              </a:rPr>
              <a:t>▪️Порядок крепления неинвентарных лесов — в конструкторской документации или проекте производства работ.</a:t>
            </a: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158B7ED-BE69-B189-1AD3-7B284B4BF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5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F97E67-EB07-4C14-B79B-763C444582CB}" type="slidenum">
              <a:rPr kumimoji="0" lang="ru-RU" altLang="ru-RU" sz="15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altLang="ru-RU" sz="15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52898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39EBA6AD-5EE6-8D41-AC96-D2206EFEC2A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4794825"/>
              </p:ext>
            </p:extLst>
          </p:nvPr>
        </p:nvGraphicFramePr>
        <p:xfrm>
          <a:off x="323528" y="915566"/>
          <a:ext cx="8568952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7436713-61FE-99B9-2165-0B3A1F2FF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F97E67-EB07-4C14-B79B-763C444582CB}" type="slidenum">
              <a:rPr lang="ru-RU" altLang="ru-RU" smtClean="0"/>
              <a:pPr>
                <a:defRPr/>
              </a:pPr>
              <a:t>17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6070380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B83C12-72E5-AD3A-21F2-09DB4E165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D6B5CF9F-B3A6-6D17-2B8F-77D5F07B534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675212"/>
              </p:ext>
            </p:extLst>
          </p:nvPr>
        </p:nvGraphicFramePr>
        <p:xfrm>
          <a:off x="323528" y="915566"/>
          <a:ext cx="8568952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BA3CC0A-EEB2-7E15-63F0-FFB6142BB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F97E67-EB07-4C14-B79B-763C444582CB}" type="slidenum">
              <a:rPr lang="ru-RU" altLang="ru-RU" smtClean="0"/>
              <a:pPr>
                <a:defRPr/>
              </a:pPr>
              <a:t>18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7327790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D6CEA2-3D30-FACE-59AA-E3FCAE851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789552"/>
            <a:ext cx="8257220" cy="702078"/>
          </a:xfrm>
        </p:spPr>
        <p:txBody>
          <a:bodyPr>
            <a:noAutofit/>
          </a:bodyPr>
          <a:lstStyle/>
          <a:p>
            <a:r>
              <a:rPr lang="ru-RU" sz="1800" dirty="0"/>
              <a:t>Постановление Министерства труда и социальной защиты Республики Беларусь от 04.08.2025 N 71 </a:t>
            </a:r>
            <a:br>
              <a:rPr lang="ru-RU" sz="1800" dirty="0"/>
            </a:br>
            <a:r>
              <a:rPr lang="ru-RU" sz="1800" dirty="0"/>
              <a:t>"Об утверждении типовых инструкций по охране труда"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605CB1-CC50-6CB1-D598-EFBFD098EF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1244" y="1653648"/>
            <a:ext cx="8257220" cy="3222357"/>
          </a:xfrm>
        </p:spPr>
        <p:txBody>
          <a:bodyPr>
            <a:normAutofit fontScale="92500" lnSpcReduction="20000"/>
          </a:bodyPr>
          <a:lstStyle/>
          <a:p>
            <a:r>
              <a:rPr lang="ru-RU" sz="1600" dirty="0"/>
              <a:t>           2. К управлению МПРП допускается лицо, прошедшее в порядке, установленном законодательством, обучение по соответствующей профессии рабочего, обязательный медицинский </a:t>
            </a:r>
            <a:r>
              <a:rPr lang="ru-RU" sz="1600" u="sng" dirty="0">
                <a:hlinkClick r:id="rId2"/>
              </a:rPr>
              <a:t>осмотр</a:t>
            </a:r>
            <a:r>
              <a:rPr lang="ru-RU" sz="1600" dirty="0"/>
              <a:t>, инструктаж, стажировку, проверку знаний по вопросам охраны труда (далее - машинист).</a:t>
            </a:r>
          </a:p>
          <a:p>
            <a:r>
              <a:rPr lang="ru-RU" sz="1600" dirty="0"/>
              <a:t>          К управлению МПРП с электроприводом допускаются машинисты, соответствующие требованиям, установленным </a:t>
            </a:r>
            <a:r>
              <a:rPr lang="ru-RU" sz="1600" u="sng" dirty="0">
                <a:hlinkClick r:id="rId3"/>
              </a:rPr>
              <a:t>частью первой</a:t>
            </a:r>
            <a:r>
              <a:rPr lang="ru-RU" sz="1600" dirty="0"/>
              <a:t> настоящего пункта, и имеющие группу по электробезопасности не ниже II.</a:t>
            </a:r>
          </a:p>
          <a:p>
            <a:r>
              <a:rPr lang="ru-RU" sz="1600" dirty="0"/>
              <a:t> </a:t>
            </a:r>
          </a:p>
          <a:p>
            <a:r>
              <a:rPr lang="ru-RU" sz="1600" dirty="0"/>
              <a:t>         2. К выполнению работ с рабочей платформы допускаются лица, прошедшие в порядке, установленном законодательством, обучение, инструктаж, стажировку и проверку знаний по вопросам охраны труда (далее - работники).</a:t>
            </a:r>
          </a:p>
          <a:p>
            <a:r>
              <a:rPr lang="ru-RU" sz="1600" dirty="0"/>
              <a:t>           В случаях, установленных законодательством, для выполнения с рабочей платформы отдельных работ с повышенной опасностью работник должен иметь соответствующую характеристике работ квалификацию по профессии рабочего, либо обучен этим отдельным видам работ с повышенной опасностью, выполняемым с рабочей платформы.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3E2596C-D687-26C4-3415-C0107E4AD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F97E67-EB07-4C14-B79B-763C444582CB}" type="slidenum">
              <a:rPr lang="ru-RU" altLang="ru-RU" smtClean="0"/>
              <a:pPr>
                <a:defRPr/>
              </a:pPr>
              <a:t>19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033984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Заголовок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229600" cy="857250"/>
          </a:xfrm>
        </p:spPr>
        <p:txBody>
          <a:bodyPr numCol="1">
            <a:normAutofit/>
          </a:bodyPr>
          <a:lstStyle/>
          <a:p>
            <a:pPr>
              <a:defRPr/>
            </a:pPr>
            <a:r>
              <a:rPr sz="2800" b="1" i="1" dirty="0"/>
              <a:t>Закон Республики Беларусь </a:t>
            </a:r>
            <a:r>
              <a:rPr sz="2800" b="1" dirty="0"/>
              <a:t>«Об охране труда»</a:t>
            </a:r>
            <a:endParaRPr alt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numCol="1">
            <a:normAutofit fontScale="55000" lnSpcReduction="20000"/>
          </a:bodyPr>
          <a:lstStyle/>
          <a:p>
            <a:pPr marL="0" indent="0">
              <a:buNone/>
              <a:defRPr/>
            </a:pPr>
            <a:r>
              <a:rPr lang="ru-RU" altLang="ru-RU" b="1" dirty="0"/>
              <a:t>Статья 5. Основные направления государственной политики в области охраны труда</a:t>
            </a:r>
          </a:p>
          <a:p>
            <a:pPr lvl="0" eaLnBrk="1" hangingPunct="1">
              <a:spcBef>
                <a:spcPts val="0"/>
              </a:spcBef>
              <a:spcAft>
                <a:spcPts val="0"/>
              </a:spcAft>
            </a:pPr>
            <a:endParaRPr lang="ru-RU" altLang="ru-RU" dirty="0">
              <a:solidFill>
                <a:prstClr val="black"/>
              </a:solidFill>
            </a:endParaRPr>
          </a:p>
          <a:p>
            <a:pPr marL="0" lvl="0" indent="0" eaLnBrk="1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ru-RU" dirty="0">
                <a:solidFill>
                  <a:prstClr val="black"/>
                </a:solidFill>
              </a:rPr>
              <a:t>Основными направлениями государственной политики в области охраны труда являются:</a:t>
            </a:r>
          </a:p>
          <a:p>
            <a:pPr lvl="0" eaLnBrk="1" hangingPunct="1">
              <a:spcBef>
                <a:spcPts val="0"/>
              </a:spcBef>
              <a:spcAft>
                <a:spcPts val="0"/>
              </a:spcAft>
            </a:pPr>
            <a:endParaRPr lang="ru-RU" altLang="ru-RU" dirty="0">
              <a:solidFill>
                <a:prstClr val="black"/>
              </a:solidFill>
            </a:endParaRPr>
          </a:p>
          <a:p>
            <a:pPr marL="285750" lvl="0" indent="-285750" eaLnBrk="1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altLang="ru-RU" dirty="0">
                <a:solidFill>
                  <a:prstClr val="black"/>
                </a:solidFill>
              </a:rPr>
              <a:t>приоритет сохранения жизни и здоровья работающих;</a:t>
            </a:r>
          </a:p>
          <a:p>
            <a:pPr marL="285750" lvl="0" indent="-285750" eaLnBrk="1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altLang="ru-RU" dirty="0">
              <a:solidFill>
                <a:prstClr val="black"/>
              </a:solidFill>
            </a:endParaRPr>
          </a:p>
          <a:p>
            <a:pPr marL="285750" lvl="0" indent="-285750" eaLnBrk="1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altLang="ru-RU" dirty="0">
                <a:solidFill>
                  <a:prstClr val="black"/>
                </a:solidFill>
              </a:rPr>
              <a:t>ответственность работодателя за создание здоровых и безопасных условий труда;</a:t>
            </a:r>
          </a:p>
          <a:p>
            <a:pPr marL="285750" lvl="0" indent="-285750" eaLnBrk="1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altLang="ru-RU" dirty="0">
              <a:solidFill>
                <a:prstClr val="black"/>
              </a:solidFill>
            </a:endParaRPr>
          </a:p>
          <a:p>
            <a:pPr marL="285750" lvl="0" indent="-285750" eaLnBrk="1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altLang="ru-RU" dirty="0">
                <a:solidFill>
                  <a:prstClr val="black"/>
                </a:solidFill>
              </a:rPr>
              <a:t>комплексное решение задач по улучшению условий и охраны труда путем реализации комплекса мер, направленных на улучшение условий и охраны труда, с учетом других направлений экономической и социальной политики, достижений в области науки и техники;</a:t>
            </a:r>
          </a:p>
          <a:p>
            <a:pPr marL="285750" indent="-285750">
              <a:buFont typeface="Wingdings" panose="05000000000000000000" pitchFamily="2" charset="2"/>
              <a:buChar char="v"/>
              <a:defRPr/>
            </a:pPr>
            <a:endParaRPr lang="ru-RU" altLang="ru-RU" dirty="0"/>
          </a:p>
        </p:txBody>
      </p:sp>
      <p:sp>
        <p:nvSpPr>
          <p:cNvPr id="109572" name="Номер слайда 3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1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8A3A58-EF78-4078-8DFE-18D6F88D789B}" type="slidenum">
              <a:rPr lang="ru-RU" altLang="ru-RU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altLang="ru-RU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7027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4C88C65-B348-4766-24C4-8E5448D542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131590"/>
            <a:ext cx="8280920" cy="3744415"/>
          </a:xfrm>
        </p:spPr>
        <p:txBody>
          <a:bodyPr>
            <a:normAutofit lnSpcReduction="10000"/>
          </a:bodyPr>
          <a:lstStyle/>
          <a:p>
            <a:r>
              <a:rPr lang="ru-RU" dirty="0"/>
              <a:t>          </a:t>
            </a:r>
            <a:r>
              <a:rPr lang="ru-RU" i="1" dirty="0" err="1"/>
              <a:t>Справочно</a:t>
            </a:r>
            <a:r>
              <a:rPr lang="ru-RU" i="1" dirty="0"/>
              <a:t>.</a:t>
            </a:r>
          </a:p>
          <a:p>
            <a:r>
              <a:rPr lang="ru-RU" i="1" dirty="0"/>
              <a:t>          В соответствии с § 85  Единого тарифно-квалификационного справочника работ и профессий рабочих «Строительные, монтажные </a:t>
            </a:r>
            <a:br>
              <a:rPr lang="ru-RU" i="1" dirty="0"/>
            </a:br>
            <a:r>
              <a:rPr lang="ru-RU" i="1" dirty="0"/>
              <a:t>и ремонтно-строительные работы» (ЕТКС) (выпуск 3), утвержденного постановлением Министерства труда и социальной защиты Республики Беларусь от  14 февраля 2020 г. № 22, </a:t>
            </a:r>
            <a:r>
              <a:rPr lang="ru-RU" i="1" u="sng" dirty="0"/>
              <a:t>в характеристике работ работающего по профессии  «машинист (общестроительные работы)» </a:t>
            </a:r>
            <a:r>
              <a:rPr lang="ru-RU" i="1" dirty="0"/>
              <a:t>предусмотрено, в частности, управление машинами и механизмами различного типа и назначения при выполнении строительных, монтажных и ремонтно-строительных работ. </a:t>
            </a:r>
          </a:p>
          <a:p>
            <a:r>
              <a:rPr lang="ru-RU" i="1" dirty="0"/>
              <a:t>           При этом </a:t>
            </a:r>
            <a:r>
              <a:rPr lang="ru-RU" i="1" u="sng" dirty="0"/>
              <a:t>при управлении </a:t>
            </a:r>
            <a:r>
              <a:rPr lang="ru-RU" i="1" dirty="0"/>
              <a:t>средствами малой механизации, в том числе </a:t>
            </a:r>
            <a:r>
              <a:rPr lang="ru-RU" i="1" u="sng" dirty="0"/>
              <a:t>мобильными подъемными рабочими платформами, устанавливается 3-й разряд</a:t>
            </a:r>
            <a:r>
              <a:rPr lang="ru-RU" i="1" dirty="0"/>
              <a:t>.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9D9E1EE-3996-5E36-CBC1-27D748468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F97E67-EB07-4C14-B79B-763C444582CB}" type="slidenum">
              <a:rPr lang="ru-RU" altLang="ru-RU" smtClean="0"/>
              <a:pPr>
                <a:defRPr/>
              </a:pPr>
              <a:t>20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9255775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B61B2E-0D75-A676-B866-EC584BA155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752B1CEE-9AD7-1E02-2B84-8D42BBD343C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7671336"/>
              </p:ext>
            </p:extLst>
          </p:nvPr>
        </p:nvGraphicFramePr>
        <p:xfrm>
          <a:off x="323528" y="915566"/>
          <a:ext cx="8568952" cy="388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5A7D296-D79A-F502-DD87-9E60EE8CE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F97E67-EB07-4C14-B79B-763C444582CB}" type="slidenum">
              <a:rPr lang="ru-RU" altLang="ru-RU" smtClean="0"/>
              <a:pPr>
                <a:defRPr/>
              </a:pPr>
              <a:t>21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9013509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F33AAA-5B5D-7F09-4347-7851E549CC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1EABFC71-2343-1D34-30A1-CBF17693CDB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5295267"/>
              </p:ext>
            </p:extLst>
          </p:nvPr>
        </p:nvGraphicFramePr>
        <p:xfrm>
          <a:off x="323528" y="699542"/>
          <a:ext cx="8568952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9CAAB3E-5544-C387-9AE4-F0D4B8EFB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F97E67-EB07-4C14-B79B-763C444582CB}" type="slidenum">
              <a:rPr lang="ru-RU" altLang="ru-RU" smtClean="0"/>
              <a:pPr>
                <a:defRPr/>
              </a:pPr>
              <a:t>22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061238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F33AAA-5B5D-7F09-4347-7851E549CC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1EABFC71-2343-1D34-30A1-CBF17693CDB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3501339"/>
              </p:ext>
            </p:extLst>
          </p:nvPr>
        </p:nvGraphicFramePr>
        <p:xfrm>
          <a:off x="467544" y="1131590"/>
          <a:ext cx="8424936" cy="3384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9CAAB3E-5544-C387-9AE4-F0D4B8EFB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F97E67-EB07-4C14-B79B-763C444582CB}" type="slidenum">
              <a:rPr lang="ru-RU" altLang="ru-RU" smtClean="0"/>
              <a:pPr>
                <a:defRPr/>
              </a:pPr>
              <a:t>23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1920179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39AD6F9F-8C88-BD3A-3DD6-6B24DA00B14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8807372"/>
              </p:ext>
            </p:extLst>
          </p:nvPr>
        </p:nvGraphicFramePr>
        <p:xfrm>
          <a:off x="251520" y="1203598"/>
          <a:ext cx="8712968" cy="3816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766954A-40B1-0F76-7C9C-A639D685B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F97E67-EB07-4C14-B79B-763C444582CB}" type="slidenum">
              <a:rPr lang="ru-RU" altLang="ru-RU" smtClean="0"/>
              <a:pPr>
                <a:defRPr/>
              </a:pPr>
              <a:t>24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62166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1D79FC-F362-D2E1-707B-E2D49FF76A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ED3BBFAC-8EAF-AF66-8622-7F4AC8843C9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9458190"/>
              </p:ext>
            </p:extLst>
          </p:nvPr>
        </p:nvGraphicFramePr>
        <p:xfrm>
          <a:off x="323528" y="789386"/>
          <a:ext cx="8568952" cy="4230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CFB5AE6-FBD7-EBDD-5BBD-887B18C78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F97E67-EB07-4C14-B79B-763C444582CB}" type="slidenum">
              <a:rPr lang="ru-RU" altLang="ru-RU" smtClean="0"/>
              <a:pPr>
                <a:defRPr/>
              </a:pPr>
              <a:t>25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2935785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84E879-6338-BF25-5B15-65CA28B21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699542"/>
            <a:ext cx="8329228" cy="648072"/>
          </a:xfrm>
        </p:spPr>
        <p:txBody>
          <a:bodyPr>
            <a:normAutofit fontScale="90000"/>
          </a:bodyPr>
          <a:lstStyle/>
          <a:p>
            <a:pPr indent="0">
              <a:spcBef>
                <a:spcPts val="0"/>
              </a:spcBef>
              <a:spcAft>
                <a:spcPts val="0"/>
              </a:spcAft>
            </a:pPr>
            <a:r>
              <a:rPr lang="ru-RU" sz="2000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Подготовка проекта Закона Республики Беларусь </a:t>
            </a:r>
            <a:br>
              <a:rPr lang="ru-RU" sz="2000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«Об изменении Закона Республики Беларусь «Об охране труда» </a:t>
            </a: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7691AB2-7C14-C87F-3AAE-7085D7F32C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491630"/>
            <a:ext cx="8496944" cy="3528392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     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Законопроектом предусматривается корректировка 41 статьи (в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Законе содержится 44 статьи) и включение в Закон 4 новых статей:</a:t>
            </a:r>
          </a:p>
          <a:p>
            <a:endParaRPr lang="ru-RU" sz="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«Комиссии по профилактике производственного травматизма и профессиональной заболеваемости»;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«Охрана труда работников, выполняющих дистанционную работу»;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«Управление охраной труда в организации»,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«Полномочия работников центров»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(специально созданных государственных учреждений для обеспечения деятельности некоторых категорий бюджетных организаций).</a:t>
            </a:r>
          </a:p>
          <a:p>
            <a:endParaRPr lang="ru-RU" sz="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Статья 25 Закона в целях исключения перегруженности норм и сложности их восприятия в законопроекте разделена на две статьи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«Подготовка специалистов по охране труда. Обучение, стажировка по вопросам охраны труда, инструктаж по охране труда» и «Проверка знаний работающих по вопросам охраны труда». 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7662FCD-472D-CB95-E599-B85AC4F09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F97E67-EB07-4C14-B79B-763C444582CB}" type="slidenum">
              <a:rPr lang="ru-RU" altLang="ru-RU" smtClean="0"/>
              <a:pPr>
                <a:defRPr/>
              </a:pPr>
              <a:t>26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0600534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800" b="1" dirty="0"/>
              <a:t>Расширение сферы действия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9622"/>
            <a:ext cx="8229600" cy="339447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Государственные органы (организации), подчиненные (подотчетные) Президенту Республики Беларусь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физические лица, занимающие государственные гражданские должности, при назначении (избрании) на которые контракты не заключаются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работники, выполняющие дистанционную работу</a:t>
            </a:r>
          </a:p>
        </p:txBody>
      </p:sp>
    </p:spTree>
    <p:extLst>
      <p:ext uri="{BB962C8B-B14F-4D97-AF65-F5344CB8AC3E}">
        <p14:creationId xmlns:p14="http://schemas.microsoft.com/office/powerpoint/2010/main" val="9425216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7579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200" b="1" dirty="0">
                <a:latin typeface="Times New Roman"/>
                <a:ea typeface="Calibri"/>
                <a:cs typeface="Times New Roman"/>
              </a:rPr>
              <a:t>Цифровизация процессов в области охраны труда</a:t>
            </a:r>
            <a:endParaRPr lang="ru-RU" sz="22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1059582"/>
            <a:ext cx="8219256" cy="3394472"/>
          </a:xfrm>
        </p:spPr>
        <p:txBody>
          <a:bodyPr>
            <a:noAutofit/>
          </a:bodyPr>
          <a:lstStyle/>
          <a:p>
            <a:pPr marL="0" algn="just">
              <a:lnSpc>
                <a:spcPts val="21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оформление и ведение документов по охране труда, ознакомление работника, в том числе под роспись, с локальными правовыми актами, требованиями и иными документами, ведение которых предусмотрено законодательством об охране труда, </a:t>
            </a:r>
            <a:r>
              <a:rPr lang="ru-RU" sz="2000" u="sng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электронном виде</a:t>
            </a: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а также с использованием электронной цифровой подписи. </a:t>
            </a:r>
          </a:p>
          <a:p>
            <a:pPr marL="0" algn="just">
              <a:lnSpc>
                <a:spcPts val="21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ru-RU" sz="1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algn="just">
              <a:lnSpc>
                <a:spcPts val="21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использование информационных (дистанционных) технологий в процессе обучения и проверки знаний по вопросам охраны труда </a:t>
            </a:r>
          </a:p>
          <a:p>
            <a:pPr marL="0">
              <a:lnSpc>
                <a:spcPts val="21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just">
              <a:lnSpc>
                <a:spcPts val="21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обеспечению хранения документов по охране труда в электронном виде в соответствии с требованиями законодательства в сфере архивного дела и делопроизводства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6097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7579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800" b="1" dirty="0">
                <a:latin typeface="Times New Roman"/>
                <a:ea typeface="Calibri"/>
                <a:cs typeface="Times New Roman"/>
              </a:rPr>
              <a:t>Расширение прав нанимателя в области охраны труда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8219256" cy="3747864"/>
          </a:xfrm>
        </p:spPr>
        <p:txBody>
          <a:bodyPr>
            <a:normAutofit fontScale="625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проводить освидетельствование работающих на предмет нахождения в состоянии алкогольного, наркотического или токсического опьянения с использованием приборов (средств измерений, прошедших метрологическую оценку в соответствии с законодательством об обеспечении единства измерений) 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9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внедрение систем персонифицированного учета допускаемых работниками нарушений требований по охране труда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sz="1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9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использование в целях контроля за проведением технологических процессов, работ с повышенной опасностью приборов, устройств, оборудования и (или) комплексов (систем) приборов, устройств, оборудования, обеспечивающих дистанционную видео-, аудио- или иную фиксацию процессов производства работ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sz="1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7035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900780AB-6055-4340-88BF-BA67B4C5D3E9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ru-RU" alt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475656" y="483521"/>
            <a:ext cx="7128792" cy="9361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4B8A40"/>
            </a:solidFill>
          </a:ln>
        </p:spPr>
        <p:txBody>
          <a:bodyPr numCol="1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sz="15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Задача 4. Улучшение условий и охраны труда </a:t>
            </a:r>
            <a:br>
              <a:rPr lang="ru-RU" altLang="ru-RU" sz="15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15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Государственной программы </a:t>
            </a:r>
            <a:br>
              <a:rPr lang="ru-RU" altLang="ru-RU" sz="15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15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«Рынок труда и содействие занятости» на 2021-2025 годы</a:t>
            </a:r>
            <a:endParaRPr lang="ru-RU" altLang="ru-RU" sz="15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390460187"/>
              </p:ext>
            </p:extLst>
          </p:nvPr>
        </p:nvGraphicFramePr>
        <p:xfrm>
          <a:off x="827616" y="1419652"/>
          <a:ext cx="7776865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852005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1505EA0-BB95-0BEF-6731-46F89C6AAA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059582"/>
            <a:ext cx="8640960" cy="387754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Предлагается установить:</a:t>
            </a:r>
          </a:p>
          <a:p>
            <a:pPr marL="0" indent="0" algn="just">
              <a:buNone/>
            </a:pPr>
            <a:endParaRPr lang="ru-RU" sz="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руководители и специалисты дочерних компаний холдинга проходят проверку знаний по вопросам охраны труда в комиссии организации, являющейся управляющей компанией;</a:t>
            </a:r>
          </a:p>
          <a:p>
            <a:pPr marL="0" indent="0" algn="just">
              <a:buNone/>
            </a:pPr>
            <a:endParaRPr lang="ru-RU" sz="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норму, позволяющую проводить проверку знаний по вопросам охраны труда путем тестирования с использованием компьютерной техники в присутствии одного из членов комиссии организации;</a:t>
            </a:r>
          </a:p>
          <a:p>
            <a:pPr marL="0" indent="0" algn="just">
              <a:buNone/>
            </a:pPr>
            <a:endParaRPr lang="ru-RU" sz="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руководители организаций вне зависимости от количества организаций, в которых ими осуществляется управление охраной труда, проходят однократно первичную проверку знаний по вопросам охраны труда, а также не реже одного раза в три года – однократно периодическую проверку знаний по вопросам охраны труда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5C6D0081-AA49-5AB6-2003-40E8F583E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206375"/>
            <a:ext cx="8291264" cy="781199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200" b="1" dirty="0">
                <a:latin typeface="Times New Roman"/>
                <a:ea typeface="Calibri"/>
                <a:cs typeface="Times New Roman"/>
              </a:rPr>
              <a:t>Проверка знаний по вопросам охраны труда</a:t>
            </a:r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11827092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8AAAFF9-8CB1-79E5-545C-DABC80F46C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063626"/>
            <a:ext cx="8352928" cy="3956396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6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охраной труда в организации осуществляет ее руководитель или уполномоченный в соответствии с системой управления охраной труда его заместитель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структурных подразделениях организации – руководители структурных подразделений (уполномоченные в соответствии с системой управления охраной труда их заместители). </a:t>
            </a:r>
          </a:p>
          <a:p>
            <a:pPr marL="0" indent="0" algn="just">
              <a:buNone/>
            </a:pP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6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передачи полномочий исполнительного органа организации по договору другой коммерческой организации (управляющей организации)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функции руководителя по управлению охраной труда в организации осуществляются соответственно руководителем другой коммерческой организации (управляющей организации).</a:t>
            </a:r>
          </a:p>
          <a:p>
            <a:pPr marL="0" indent="0" algn="just">
              <a:buNone/>
            </a:pP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6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холдинге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одно из юридических лиц – коммерческая организация, которая является управляющей компанией холдинга (далее – </a:t>
            </a:r>
            <a:r>
              <a:rPr lang="ru-RU" sz="6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управляющая компания) (собственник), вправе осуществлять полномочия по управлению охраной труда другими юридическими лицами – дочерними компаниями холдинга 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(далее – дочерние компании) на основании учредительных документов участников холдинга, договоров доверительного управления или договоров, в соответствии с которыми управляющей компанией приобретаются права по управлению деятельностью дочерних компаний. </a:t>
            </a:r>
          </a:p>
          <a:p>
            <a:pPr marL="0" indent="0" algn="just">
              <a:buNone/>
            </a:pP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В целях управления охраной труда руководитель организации (уполномоченный в соответствии с системой управления охраной труда его заместитель) реализует обязанности нанимателя по обеспечению охраны труда.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52242645-1A0D-BC82-59CC-15E4A288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206375"/>
            <a:ext cx="8147248" cy="637183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охраной труда в организации</a:t>
            </a:r>
          </a:p>
        </p:txBody>
      </p:sp>
    </p:spTree>
    <p:extLst>
      <p:ext uri="{BB962C8B-B14F-4D97-AF65-F5344CB8AC3E}">
        <p14:creationId xmlns:p14="http://schemas.microsoft.com/office/powerpoint/2010/main" val="465334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0B7A9E3-DF2B-69AB-296A-42D5D0A61F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267494"/>
            <a:ext cx="8147248" cy="4670027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Система управления охраной труда разрабатывается с учетом специфики деятельности организации и должна содержать положения о (об):</a:t>
            </a:r>
          </a:p>
          <a:p>
            <a:pPr algn="just"/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политике организации в области охраны труда, определяющей цели в области охраны труда;</a:t>
            </a:r>
          </a:p>
          <a:p>
            <a:pPr algn="just"/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обязанностях по обеспечению охраны труда руководителя организации и иных уполномоченных должностных лиц нанимателя;</a:t>
            </a:r>
          </a:p>
          <a:p>
            <a:pPr algn="just"/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процессах, направленных на достижение целей в области охраны труда, реализацию обязанностей нанимателя по обеспечению охраны труда;</a:t>
            </a:r>
          </a:p>
          <a:p>
            <a:pPr algn="just"/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оценке профессиональных рисков;</a:t>
            </a:r>
          </a:p>
          <a:p>
            <a:pPr algn="just"/>
            <a:r>
              <a:rPr lang="ru-RU" sz="6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реестре действующих в организации нормативных правовых актов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том числе технических нормативных правовых актов, </a:t>
            </a:r>
            <a:r>
              <a:rPr lang="ru-RU" sz="6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включая технические нормативные правовые акты в области технического нормирования и стандартизации, содержащие требования по охране труда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порядке осуществления контроля за соблюдением работниками требований по охране труда в организации и структурных подразделениях;</a:t>
            </a:r>
          </a:p>
          <a:p>
            <a:pPr algn="just"/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порядке оценки показателей деятельности организации в области охраны труда и осуществления корректирующих действий.</a:t>
            </a:r>
          </a:p>
          <a:p>
            <a:pPr marL="0" indent="0" algn="just">
              <a:buNone/>
            </a:pP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В системе управления охраной труда могут быть предусмотрены иные положения, направленные на организацию деятельности по обеспечению безопасности, создание условий, обеспечивающих сохранение жизни, здоровья и работоспособности работающих в процессе трудовой деятельности.</a:t>
            </a:r>
          </a:p>
          <a:p>
            <a:pPr marL="0" indent="0" algn="just">
              <a:buNone/>
            </a:pP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6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Допускается не разрабатывать систему управления охраной труда в организациях сферы услуг со среднесписочной численностью работников менее 50 человек, при условии отсутствия производства работ с повышенной опасностью.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7101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23478"/>
            <a:ext cx="8280920" cy="936104"/>
          </a:xfrm>
          <a:solidFill>
            <a:schemeClr val="accent6">
              <a:lumMod val="20000"/>
              <a:lumOff val="80000"/>
            </a:schemeClr>
          </a:solidFill>
          <a:effectLst/>
        </p:spPr>
        <p:txBody>
          <a:bodyPr>
            <a:normAutofit fontScale="90000"/>
          </a:bodyPr>
          <a:lstStyle/>
          <a:p>
            <a:r>
              <a:rPr lang="ru-RU" sz="2400" b="1" dirty="0">
                <a:latin typeface="Times New Roman"/>
                <a:ea typeface="Calibri"/>
              </a:rPr>
              <a:t>Исключение применения Списка тяжелых работ и работ с вредными и (или) опасными условиями труда, на которых запрещается привлечение к труду женщин</a:t>
            </a:r>
            <a:endParaRPr lang="ru-RU" sz="2400" b="1" dirty="0"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3167113044"/>
              </p:ext>
            </p:extLst>
          </p:nvPr>
        </p:nvGraphicFramePr>
        <p:xfrm>
          <a:off x="241176" y="1124259"/>
          <a:ext cx="8507288" cy="37264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611560" y="4299942"/>
            <a:ext cx="8136904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</a:pP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Динамика изменений количества позиций в Списке тяжелых работ и работ с вредными и (или) опасными условиями труда, на которых запрещается привлечение к труду женщин.</a:t>
            </a:r>
          </a:p>
        </p:txBody>
      </p:sp>
    </p:spTree>
    <p:extLst>
      <p:ext uri="{BB962C8B-B14F-4D97-AF65-F5344CB8AC3E}">
        <p14:creationId xmlns:p14="http://schemas.microsoft.com/office/powerpoint/2010/main" val="35766407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ъект 2"/>
          <p:cNvSpPr>
            <a:spLocks noGrp="1"/>
          </p:cNvSpPr>
          <p:nvPr>
            <p:ph idx="1"/>
          </p:nvPr>
        </p:nvSpPr>
        <p:spPr>
          <a:xfrm>
            <a:off x="179419" y="789384"/>
            <a:ext cx="8569325" cy="3805238"/>
          </a:xfrm>
        </p:spPr>
        <p:txBody>
          <a:bodyPr/>
          <a:lstStyle/>
          <a:p>
            <a:pPr algn="ctr"/>
            <a:endParaRPr lang="ru-RU" altLang="ru-RU" b="1" i="1"/>
          </a:p>
          <a:p>
            <a:pPr algn="ctr"/>
            <a:endParaRPr lang="ru-RU" altLang="ru-RU" b="1" i="1"/>
          </a:p>
          <a:p>
            <a:pPr algn="ctr"/>
            <a:endParaRPr lang="ru-RU" altLang="ru-RU" b="1" i="1"/>
          </a:p>
          <a:p>
            <a:pPr algn="ctr"/>
            <a:endParaRPr lang="ru-RU" altLang="ru-RU" b="1" i="1"/>
          </a:p>
          <a:p>
            <a:pPr algn="ctr"/>
            <a:endParaRPr lang="ru-RU" altLang="ru-RU" b="1" i="1"/>
          </a:p>
          <a:p>
            <a:pPr algn="ctr"/>
            <a:r>
              <a:rPr lang="ru-RU" altLang="ru-RU" sz="4000" b="1" i="1">
                <a:solidFill>
                  <a:srgbClr val="004C00"/>
                </a:solidFill>
              </a:rPr>
              <a:t>Спасибо за внимание!</a:t>
            </a:r>
          </a:p>
          <a:p>
            <a:endParaRPr lang="ru-RU" altLang="ru-RU"/>
          </a:p>
        </p:txBody>
      </p:sp>
      <p:sp>
        <p:nvSpPr>
          <p:cNvPr id="33795" name="Номер слайда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1CBE01F-3D25-4382-BAC9-3EC9179E7998}" type="slidenum">
              <a:rPr lang="ru-RU" altLang="ru-RU" sz="15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34</a:t>
            </a:fld>
            <a:endParaRPr lang="ru-RU" altLang="ru-RU" sz="15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281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920998178"/>
              </p:ext>
            </p:extLst>
          </p:nvPr>
        </p:nvGraphicFramePr>
        <p:xfrm>
          <a:off x="107504" y="987574"/>
          <a:ext cx="5040560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11567" y="411510"/>
            <a:ext cx="8283433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/>
                <a:ea typeface="Calibri"/>
              </a:rPr>
              <a:t>Реализация задачи 4 «Улучшение условий и охраны труда»</a:t>
            </a:r>
            <a:endParaRPr lang="ru-RU" sz="2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Box 79"/>
          <p:cNvSpPr txBox="1">
            <a:spLocks noChangeArrowheads="1"/>
          </p:cNvSpPr>
          <p:nvPr/>
        </p:nvSpPr>
        <p:spPr bwMode="auto">
          <a:xfrm>
            <a:off x="5508104" y="1707654"/>
            <a:ext cx="3450518" cy="2262158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spAutoFit/>
          </a:bodyPr>
          <a:lstStyle/>
          <a:p>
            <a:pPr marL="88900" indent="-88900"/>
            <a:r>
              <a:rPr lang="ru-RU" sz="1400" b="1" u="sng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2025 г. к 2020 г.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88900" indent="-88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количество работников, занятых на рабочих местах с вредными условиями труда, сократилось на 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14,5%</a:t>
            </a:r>
          </a:p>
          <a:p>
            <a:pPr marL="88900" indent="-88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удельный вес работников, занятых на работах с вредными и (или) опасными условиями труда, в общем количестве занятых в экономике –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15,6%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ru-RU" sz="1400" b="1" dirty="0">
              <a:solidFill>
                <a:srgbClr val="C0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932040" y="1779662"/>
            <a:ext cx="0" cy="216024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061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79721" y="368726"/>
            <a:ext cx="5112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Производственный травматизм</a:t>
            </a:r>
            <a:endParaRPr lang="ru-RU" i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5019488"/>
              </p:ext>
            </p:extLst>
          </p:nvPr>
        </p:nvGraphicFramePr>
        <p:xfrm>
          <a:off x="4932040" y="711496"/>
          <a:ext cx="4211960" cy="2022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6684407"/>
              </p:ext>
            </p:extLst>
          </p:nvPr>
        </p:nvGraphicFramePr>
        <p:xfrm>
          <a:off x="179512" y="951595"/>
          <a:ext cx="4752528" cy="1998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8708477"/>
              </p:ext>
            </p:extLst>
          </p:nvPr>
        </p:nvGraphicFramePr>
        <p:xfrm>
          <a:off x="251520" y="2733776"/>
          <a:ext cx="4752528" cy="22142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932040" y="789552"/>
            <a:ext cx="35283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состоянии алкогольного опьянения</a:t>
            </a:r>
            <a:endParaRPr lang="ru-RU" sz="1050" i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6798559"/>
              </p:ext>
            </p:extLst>
          </p:nvPr>
        </p:nvGraphicFramePr>
        <p:xfrm>
          <a:off x="4939354" y="3291841"/>
          <a:ext cx="4752528" cy="16309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4849412" y="2733768"/>
            <a:ext cx="4283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Меры административной ответственности к должностным лицам</a:t>
            </a:r>
            <a:r>
              <a:rPr lang="ru-RU" sz="16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05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(10.13 КоАП) </a:t>
            </a:r>
            <a:r>
              <a:rPr lang="ru-RU" sz="9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(ст. 9.17 КоАП до 2021 года)</a:t>
            </a:r>
            <a:endParaRPr lang="ru-RU" sz="1050" i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408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900780AB-6055-4340-88BF-BA67B4C5D3E9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ru-RU" alt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493213" y="195486"/>
            <a:ext cx="7128792" cy="100811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4B8A40"/>
            </a:solidFill>
          </a:ln>
        </p:spPr>
        <p:txBody>
          <a:bodyPr numCol="1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sz="15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Задача 2 «Улучшение условий и охраны труда» </a:t>
            </a:r>
          </a:p>
          <a:p>
            <a:pPr>
              <a:defRPr/>
            </a:pPr>
            <a:r>
              <a:rPr lang="ru-RU" altLang="ru-RU" sz="15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подпрограммы 1 "Рынок труда"</a:t>
            </a:r>
            <a:br>
              <a:rPr lang="ru-RU" altLang="ru-RU" sz="15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15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Государственной программы "Сбалансированный рынок труда" </a:t>
            </a:r>
          </a:p>
          <a:p>
            <a:pPr>
              <a:defRPr/>
            </a:pPr>
            <a:r>
              <a:rPr lang="ru-RU" altLang="ru-RU" sz="15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2026 - 2030 годы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485719130"/>
              </p:ext>
            </p:extLst>
          </p:nvPr>
        </p:nvGraphicFramePr>
        <p:xfrm>
          <a:off x="827616" y="1419652"/>
          <a:ext cx="7794389" cy="2899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411760" y="3723878"/>
            <a:ext cx="61206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latin typeface="Arial"/>
              </a:rPr>
              <a:t>укомплектование служб охраны труда квалифицированными кадрами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7320" y="4443958"/>
            <a:ext cx="8424936" cy="557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ru-RU" b="1" dirty="0">
                <a:solidFill>
                  <a:srgbClr val="FF0000"/>
                </a:solidFill>
              </a:rPr>
              <a:t>Результат реализации Государственной программы - уровень производственного травматизма не более 46 случаев на 100 000 работающих.</a:t>
            </a:r>
          </a:p>
        </p:txBody>
      </p:sp>
    </p:spTree>
    <p:extLst>
      <p:ext uri="{BB962C8B-B14F-4D97-AF65-F5344CB8AC3E}">
        <p14:creationId xmlns:p14="http://schemas.microsoft.com/office/powerpoint/2010/main" val="1065724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339753" y="267494"/>
            <a:ext cx="4536504" cy="394655"/>
          </a:xfrm>
          <a:prstGeom prst="rect">
            <a:avLst/>
          </a:prstGeom>
          <a:noFill/>
        </p:spPr>
        <p:txBody>
          <a:bodyPr wrap="square" lIns="68258" tIns="34129" rIns="68258" bIns="34129">
            <a:spAutoFit/>
          </a:bodyPr>
          <a:lstStyle/>
          <a:p>
            <a:pPr defTabSz="682071">
              <a:lnSpc>
                <a:spcPts val="1050"/>
              </a:lnSpc>
            </a:pPr>
            <a:r>
              <a:rPr lang="ru-RU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Производственный травматизм за январь – май 2026 г.</a:t>
            </a:r>
          </a:p>
          <a:p>
            <a:pPr defTabSz="682071"/>
            <a:endParaRPr lang="ru-RU" sz="12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9767812"/>
              </p:ext>
            </p:extLst>
          </p:nvPr>
        </p:nvGraphicFramePr>
        <p:xfrm>
          <a:off x="899592" y="843558"/>
          <a:ext cx="7704856" cy="40785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457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72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18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5063">
                <a:tc rowSpan="2"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</a:pPr>
                      <a:endParaRPr lang="ru-RU" sz="15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</a:pPr>
                      <a:r>
                        <a:rPr lang="ru-RU" sz="1500" b="1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травмированных, чел.</a:t>
                      </a:r>
                    </a:p>
                  </a:txBody>
                  <a:tcPr marL="68580" marR="6858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500"/>
                        </a:lnSpc>
                      </a:pPr>
                      <a:endParaRPr lang="ru-RU" sz="1050" b="1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050">
                <a:tc vMerge="1"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</a:pP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</a:pPr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</a:pPr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9550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ts val="1500"/>
                        </a:lnSpc>
                      </a:pPr>
                      <a:r>
                        <a:rPr lang="ru-RU" sz="15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Республика </a:t>
                      </a:r>
                    </a:p>
                    <a:p>
                      <a:pPr marL="0" indent="0" algn="l" defTabSz="914400" rtl="0" eaLnBrk="1" latinLnBrk="0" hangingPunct="1">
                        <a:lnSpc>
                          <a:spcPts val="1500"/>
                        </a:lnSpc>
                      </a:pPr>
                      <a:r>
                        <a:rPr lang="ru-RU" sz="15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Беларусь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638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730</a:t>
                      </a: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9869">
                <a:tc>
                  <a:txBody>
                    <a:bodyPr/>
                    <a:lstStyle/>
                    <a:p>
                      <a:pPr marL="0" lvl="0" indent="0" algn="l" defTabSz="909563" rtl="0" eaLnBrk="1" latinLnBrk="0" hangingPunct="1"/>
                      <a:r>
                        <a:rPr lang="ru-RU" sz="1500" b="1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Брестская</a:t>
                      </a:r>
                    </a:p>
                  </a:txBody>
                  <a:tcPr marL="68580" marR="6858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09563" rtl="0" eaLnBrk="1" latinLnBrk="0" hangingPunct="1"/>
                      <a:r>
                        <a:rPr lang="ru-RU" sz="1500" b="1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93</a:t>
                      </a:r>
                    </a:p>
                  </a:txBody>
                  <a:tcPr marL="68580" marR="6858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09563" rtl="0" eaLnBrk="1" latinLnBrk="0" hangingPunct="1"/>
                      <a:r>
                        <a:rPr lang="ru-RU" sz="1500" b="1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117</a:t>
                      </a:r>
                    </a:p>
                  </a:txBody>
                  <a:tcPr marL="68580" marR="6858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9869">
                <a:tc>
                  <a:txBody>
                    <a:bodyPr/>
                    <a:lstStyle/>
                    <a:p>
                      <a:pPr marL="0" lvl="0" indent="0" algn="l" defTabSz="914400" rtl="0" eaLnBrk="1" latinLnBrk="0" hangingPunct="1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Витебская</a:t>
                      </a:r>
                    </a:p>
                  </a:txBody>
                  <a:tcPr marL="68580" marR="6858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68580" marR="6858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68580" marR="6858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9869">
                <a:tc>
                  <a:txBody>
                    <a:bodyPr/>
                    <a:lstStyle/>
                    <a:p>
                      <a:pPr marL="0" lvl="0" indent="0" algn="l" defTabSz="909563" rtl="0" eaLnBrk="1" latinLnBrk="0" hangingPunct="1"/>
                      <a:r>
                        <a:rPr lang="ru-RU" sz="1500" b="1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Гомельская</a:t>
                      </a:r>
                    </a:p>
                  </a:txBody>
                  <a:tcPr marL="68580" marR="6858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09563" rtl="0" eaLnBrk="1" latinLnBrk="0" hangingPunct="1"/>
                      <a:r>
                        <a:rPr lang="ru-RU" sz="1500" b="1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68580" marR="6858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09563" rtl="0" eaLnBrk="1" latinLnBrk="0" hangingPunct="1"/>
                      <a:r>
                        <a:rPr lang="ru-RU" sz="1500" b="1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marL="68580" marR="6858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9869">
                <a:tc>
                  <a:txBody>
                    <a:bodyPr/>
                    <a:lstStyle/>
                    <a:p>
                      <a:pPr marL="0" lvl="0" indent="0" algn="l" defTabSz="914400" rtl="0" eaLnBrk="1" latinLnBrk="0" hangingPunct="1"/>
                      <a:r>
                        <a:rPr lang="ru-RU" sz="1500" b="1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Гродненская</a:t>
                      </a:r>
                    </a:p>
                  </a:txBody>
                  <a:tcPr marL="68580" marR="6858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b="1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68580" marR="6858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 marL="68580" marR="6858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9869">
                <a:tc>
                  <a:txBody>
                    <a:bodyPr/>
                    <a:lstStyle/>
                    <a:p>
                      <a:pPr marL="0" lvl="0" indent="0" algn="l" defTabSz="914400" rtl="0" eaLnBrk="1" latinLnBrk="0" hangingPunct="1"/>
                      <a:r>
                        <a:rPr lang="ru-RU" sz="1500" b="1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г. Минск</a:t>
                      </a:r>
                    </a:p>
                  </a:txBody>
                  <a:tcPr marL="68580" marR="6858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b="1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114</a:t>
                      </a:r>
                    </a:p>
                  </a:txBody>
                  <a:tcPr marL="68580" marR="6858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</a:p>
                  </a:txBody>
                  <a:tcPr marL="68580" marR="6858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9869">
                <a:tc>
                  <a:txBody>
                    <a:bodyPr/>
                    <a:lstStyle/>
                    <a:p>
                      <a:pPr marL="0" lvl="0" indent="0" algn="l" defTabSz="909563" rtl="0" eaLnBrk="1" latinLnBrk="0" hangingPunct="1"/>
                      <a:r>
                        <a:rPr lang="ru-RU" sz="1500" b="1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Минская</a:t>
                      </a:r>
                    </a:p>
                  </a:txBody>
                  <a:tcPr marL="68580" marR="6858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09563" rtl="0" eaLnBrk="1" latinLnBrk="0" hangingPunct="1"/>
                      <a:r>
                        <a:rPr lang="ru-RU" sz="1500" b="1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138</a:t>
                      </a:r>
                    </a:p>
                  </a:txBody>
                  <a:tcPr marL="68580" marR="6858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09563" rtl="0" eaLnBrk="1" latinLnBrk="0" hangingPunct="1"/>
                      <a:r>
                        <a:rPr lang="ru-RU" sz="1500" b="1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162</a:t>
                      </a:r>
                    </a:p>
                  </a:txBody>
                  <a:tcPr marL="68580" marR="6858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9869">
                <a:tc>
                  <a:txBody>
                    <a:bodyPr/>
                    <a:lstStyle/>
                    <a:p>
                      <a:pPr marL="0" lvl="0" indent="0" algn="l" defTabSz="909563" rtl="0" eaLnBrk="1" latinLnBrk="0" hangingPunct="1"/>
                      <a:r>
                        <a:rPr lang="ru-RU" sz="15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Могилевская</a:t>
                      </a:r>
                    </a:p>
                  </a:txBody>
                  <a:tcPr marL="68580" marR="6858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09563" rtl="0" eaLnBrk="1" latinLnBrk="0" hangingPunct="1"/>
                      <a:r>
                        <a:rPr lang="ru-RU" sz="15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 marL="68580" marR="6858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09563" rtl="0" eaLnBrk="1" latinLnBrk="0" hangingPunct="1"/>
                      <a:r>
                        <a:rPr lang="ru-RU" sz="15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 marL="68580" marR="6858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657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95F80D-2A82-0E17-B69A-E86C46A02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789552"/>
            <a:ext cx="8113204" cy="161925"/>
          </a:xfrm>
        </p:spPr>
        <p:txBody>
          <a:bodyPr>
            <a:normAutofit fontScale="90000"/>
          </a:bodyPr>
          <a:lstStyle/>
          <a:p>
            <a:r>
              <a:rPr lang="ru-RU" sz="2000" dirty="0"/>
              <a:t>Принятые нормативные правовые акты в 2025- 2026 годах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39AD6F9F-8C88-BD3A-3DD6-6B24DA00B14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5712128"/>
              </p:ext>
            </p:extLst>
          </p:nvPr>
        </p:nvGraphicFramePr>
        <p:xfrm>
          <a:off x="35496" y="1059582"/>
          <a:ext cx="9073008" cy="38884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766954A-40B1-0F76-7C9C-A639D685B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F97E67-EB07-4C14-B79B-763C444582CB}" type="slidenum">
              <a:rPr lang="ru-RU" altLang="ru-RU" smtClean="0"/>
              <a:pPr>
                <a:defRPr/>
              </a:pPr>
              <a:t>8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5576684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55E725-6240-4A6A-B700-46B986F044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F1FE79CC-AF49-0E60-C1B7-58973A32207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0443135"/>
              </p:ext>
            </p:extLst>
          </p:nvPr>
        </p:nvGraphicFramePr>
        <p:xfrm>
          <a:off x="323528" y="915566"/>
          <a:ext cx="8568952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A812C4A-D087-876E-17B9-3D85F3B96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F97E67-EB07-4C14-B79B-763C444582CB}" type="slidenum">
              <a:rPr lang="ru-RU" altLang="ru-RU" smtClean="0"/>
              <a:pPr>
                <a:defRPr/>
              </a:pPr>
              <a:t>9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513038167"/>
      </p:ext>
    </p:extLst>
  </p:cSld>
  <p:clrMapOvr>
    <a:masterClrMapping/>
  </p:clrMapOvr>
</p:sld>
</file>

<file path=ppt/theme/theme1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Воздушный поток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новый_шаблон_Кат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новый_шаблон_Кат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8847</TotalTime>
  <Words>3916</Words>
  <Application>Microsoft Office PowerPoint</Application>
  <PresentationFormat>Экран (16:9)</PresentationFormat>
  <Paragraphs>311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7</vt:i4>
      </vt:variant>
      <vt:variant>
        <vt:lpstr>Заголовки слайдов</vt:lpstr>
      </vt:variant>
      <vt:variant>
        <vt:i4>34</vt:i4>
      </vt:variant>
    </vt:vector>
  </HeadingPairs>
  <TitlesOfParts>
    <vt:vector size="47" baseType="lpstr">
      <vt:lpstr>Arial</vt:lpstr>
      <vt:lpstr>Calibri</vt:lpstr>
      <vt:lpstr>Georgia</vt:lpstr>
      <vt:lpstr>Times New Roman</vt:lpstr>
      <vt:lpstr>Trebuchet MS</vt:lpstr>
      <vt:lpstr>Wingdings</vt:lpstr>
      <vt:lpstr>3_Тема Office</vt:lpstr>
      <vt:lpstr>1_Воздушный поток</vt:lpstr>
      <vt:lpstr>12_Тема Office</vt:lpstr>
      <vt:lpstr>5_новый_шаблон_Катя</vt:lpstr>
      <vt:lpstr>1_Тема Office</vt:lpstr>
      <vt:lpstr>новый_шаблон_Катя</vt:lpstr>
      <vt:lpstr>14_Тема Office</vt:lpstr>
      <vt:lpstr>Зам. начальника управления охраны и государственной экспертизы условий труда – начальник отдела охраны труда И.Г.Марщак</vt:lpstr>
      <vt:lpstr>Закон Республики Беларусь «Об охране труда»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Принятые нормативные правовые акты в 2025- 2026 годах</vt:lpstr>
      <vt:lpstr>Презентация PowerPoint</vt:lpstr>
      <vt:lpstr>Работы на высоте</vt:lpstr>
      <vt:lpstr>Презентация PowerPoint</vt:lpstr>
      <vt:lpstr>Презентация PowerPoint</vt:lpstr>
      <vt:lpstr>Презентация PowerPoint</vt:lpstr>
      <vt:lpstr>Презентация PowerPoint</vt:lpstr>
      <vt:lpstr>Постановление    Министерства труда и социальной защиты                       Республики Беларусь и   Министерства   архитектуры   и строительства Республики Беларусь от 7 апреля 2026 г. № 18/26 </vt:lpstr>
      <vt:lpstr>Постановление    Министерства труда и социальной защиты                     Республики Беларусь и   Министерства   архитектуры   и строительства Республики Беларусь от 7 апреля 2026 г. № 18/26</vt:lpstr>
      <vt:lpstr>Презентация PowerPoint</vt:lpstr>
      <vt:lpstr>Презентация PowerPoint</vt:lpstr>
      <vt:lpstr>Постановление Министерства труда и социальной защиты Республики Беларусь от 04.08.2025 N 71  "Об утверждении типовых инструкций по охране труда"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Подготовка проекта Закона Республики Беларусь  «Об изменении Закона Республики Беларусь «Об охране труда» </vt:lpstr>
      <vt:lpstr>Расширение сферы действия</vt:lpstr>
      <vt:lpstr>Цифровизация процессов в области охраны труда</vt:lpstr>
      <vt:lpstr>Расширение прав нанимателя в области охраны труда</vt:lpstr>
      <vt:lpstr>Проверка знаний по вопросам охраны труда</vt:lpstr>
      <vt:lpstr>Управление охраной труда в организации</vt:lpstr>
      <vt:lpstr>Презентация PowerPoint</vt:lpstr>
      <vt:lpstr>Исключение применения Списка тяжелых работ и работ с вредными и (или) опасными условиями труда, на которых запрещается привлечение к труду женщин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Карчевский Иван Александрович</dc:creator>
  <cp:lastModifiedBy>n Марщак</cp:lastModifiedBy>
  <cp:revision>210</cp:revision>
  <cp:lastPrinted>2026-06-23T10:52:22Z</cp:lastPrinted>
  <dcterms:created xsi:type="dcterms:W3CDTF">2022-10-19T09:12:10Z</dcterms:created>
  <dcterms:modified xsi:type="dcterms:W3CDTF">2026-06-23T10:52:47Z</dcterms:modified>
</cp:coreProperties>
</file>